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9" r:id="rId3"/>
    <p:sldId id="277" r:id="rId4"/>
    <p:sldId id="424" r:id="rId5"/>
    <p:sldId id="410" r:id="rId6"/>
    <p:sldId id="428" r:id="rId7"/>
    <p:sldId id="426" r:id="rId8"/>
    <p:sldId id="427" r:id="rId9"/>
    <p:sldId id="425" r:id="rId10"/>
    <p:sldId id="422" r:id="rId11"/>
    <p:sldId id="423" r:id="rId12"/>
    <p:sldId id="429" r:id="rId13"/>
    <p:sldId id="304" r:id="rId14"/>
    <p:sldId id="305" r:id="rId15"/>
    <p:sldId id="430" r:id="rId16"/>
    <p:sldId id="431" r:id="rId17"/>
    <p:sldId id="419" r:id="rId18"/>
    <p:sldId id="420" r:id="rId19"/>
    <p:sldId id="421" r:id="rId20"/>
    <p:sldId id="442" r:id="rId21"/>
    <p:sldId id="432" r:id="rId22"/>
    <p:sldId id="433" r:id="rId23"/>
    <p:sldId id="295" r:id="rId24"/>
    <p:sldId id="294" r:id="rId25"/>
    <p:sldId id="293" r:id="rId26"/>
    <p:sldId id="436" r:id="rId27"/>
    <p:sldId id="443" r:id="rId28"/>
    <p:sldId id="291" r:id="rId29"/>
    <p:sldId id="437" r:id="rId30"/>
    <p:sldId id="438" r:id="rId31"/>
    <p:sldId id="278" r:id="rId32"/>
    <p:sldId id="296" r:id="rId33"/>
    <p:sldId id="439" r:id="rId34"/>
    <p:sldId id="290" r:id="rId35"/>
    <p:sldId id="440" r:id="rId36"/>
    <p:sldId id="441" r:id="rId37"/>
    <p:sldId id="434" r:id="rId38"/>
    <p:sldId id="274" r:id="rId39"/>
    <p:sldId id="444" r:id="rId40"/>
    <p:sldId id="445" r:id="rId41"/>
    <p:sldId id="446" r:id="rId42"/>
    <p:sldId id="447" r:id="rId43"/>
    <p:sldId id="448" r:id="rId44"/>
    <p:sldId id="449" r:id="rId45"/>
    <p:sldId id="450" r:id="rId46"/>
    <p:sldId id="452" r:id="rId47"/>
    <p:sldId id="453" r:id="rId48"/>
    <p:sldId id="454"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708"/>
  </p:normalViewPr>
  <p:slideViewPr>
    <p:cSldViewPr snapToGrid="0" snapToObjects="1">
      <p:cViewPr varScale="1">
        <p:scale>
          <a:sx n="88" d="100"/>
          <a:sy n="88" d="100"/>
        </p:scale>
        <p:origin x="16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1/25/19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EAA016AE-C3EC-6742-82F5-9249908D3249}" type="slidenum">
              <a:rPr lang="en-US" sz="1200"/>
              <a:pPr/>
              <a:t>5</a:t>
            </a:fld>
            <a:endParaRPr lang="en-US" sz="120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12-4 </a:t>
            </a:r>
            <a:r>
              <a:rPr lang="en-US">
                <a:latin typeface="Calibri" charset="0"/>
                <a:ea typeface="MS PGothic" charset="0"/>
              </a:rPr>
              <a:t>Depictions of the transformations leading to the supercoiling of circular DNA. L equals the linking number.</a:t>
            </a:r>
          </a:p>
          <a:p>
            <a:endParaRPr lang="en-GB">
              <a:latin typeface="Calibri" charset="0"/>
              <a:ea typeface="MS PGothic" charset="0"/>
            </a:endParaRPr>
          </a:p>
        </p:txBody>
      </p:sp>
    </p:spTree>
    <p:extLst>
      <p:ext uri="{BB962C8B-B14F-4D97-AF65-F5344CB8AC3E}">
        <p14:creationId xmlns:p14="http://schemas.microsoft.com/office/powerpoint/2010/main" val="1685106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079">
            <a:extLst>
              <a:ext uri="{FF2B5EF4-FFF2-40B4-BE49-F238E27FC236}">
                <a16:creationId xmlns:a16="http://schemas.microsoft.com/office/drawing/2014/main" id="{2DB0BC4D-63C7-2D45-AFE4-E574936C69D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338D98-A5C4-C942-8C7B-4DBD6641F91C}" type="slidenum">
              <a:rPr lang="en-US" altLang="en-US" sz="1200"/>
              <a:pPr/>
              <a:t>32</a:t>
            </a:fld>
            <a:endParaRPr lang="en-US" altLang="en-US" sz="1200"/>
          </a:p>
        </p:txBody>
      </p:sp>
      <p:sp>
        <p:nvSpPr>
          <p:cNvPr id="78850" name="Rectangle 1026">
            <a:extLst>
              <a:ext uri="{FF2B5EF4-FFF2-40B4-BE49-F238E27FC236}">
                <a16:creationId xmlns:a16="http://schemas.microsoft.com/office/drawing/2014/main" id="{26C9A92B-CA9A-0941-AFE0-8A99B48983DD}"/>
              </a:ext>
            </a:extLst>
          </p:cNvPr>
          <p:cNvSpPr>
            <a:spLocks noChangeArrowheads="1" noTextEdit="1"/>
          </p:cNvSpPr>
          <p:nvPr>
            <p:ph type="sldImg"/>
          </p:nvPr>
        </p:nvSpPr>
        <p:spPr>
          <a:ln/>
        </p:spPr>
      </p:sp>
      <p:sp>
        <p:nvSpPr>
          <p:cNvPr id="78851" name="Rectangle 1027">
            <a:extLst>
              <a:ext uri="{FF2B5EF4-FFF2-40B4-BE49-F238E27FC236}">
                <a16:creationId xmlns:a16="http://schemas.microsoft.com/office/drawing/2014/main" id="{2F956079-B61E-C249-8E9A-742687D935CE}"/>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65658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079">
            <a:extLst>
              <a:ext uri="{FF2B5EF4-FFF2-40B4-BE49-F238E27FC236}">
                <a16:creationId xmlns:a16="http://schemas.microsoft.com/office/drawing/2014/main" id="{C94B2851-678F-174C-96F4-7D2259E8EEB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315ED0-B7C5-3D4B-B547-5C11EA18FE8E}" type="slidenum">
              <a:rPr lang="en-US" altLang="en-US" sz="1200"/>
              <a:pPr/>
              <a:t>34</a:t>
            </a:fld>
            <a:endParaRPr lang="en-US" altLang="en-US" sz="1200"/>
          </a:p>
        </p:txBody>
      </p:sp>
      <p:sp>
        <p:nvSpPr>
          <p:cNvPr id="91138" name="Rectangle 2">
            <a:extLst>
              <a:ext uri="{FF2B5EF4-FFF2-40B4-BE49-F238E27FC236}">
                <a16:creationId xmlns:a16="http://schemas.microsoft.com/office/drawing/2014/main" id="{8F07017F-3030-F24C-97B9-3ECC61ABCF2F}"/>
              </a:ext>
            </a:extLst>
          </p:cNvPr>
          <p:cNvSpPr>
            <a:spLocks noChangeArrowheads="1" noTextEdit="1"/>
          </p:cNvSpPr>
          <p:nvPr>
            <p:ph type="sldImg"/>
          </p:nvPr>
        </p:nvSpPr>
        <p:spPr>
          <a:ln/>
        </p:spPr>
      </p:sp>
      <p:sp>
        <p:nvSpPr>
          <p:cNvPr id="91139" name="Rectangle 3">
            <a:extLst>
              <a:ext uri="{FF2B5EF4-FFF2-40B4-BE49-F238E27FC236}">
                <a16:creationId xmlns:a16="http://schemas.microsoft.com/office/drawing/2014/main" id="{766120C8-9ABD-F04E-BFAE-3E7AF9431087}"/>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226453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3079">
            <a:extLst>
              <a:ext uri="{FF2B5EF4-FFF2-40B4-BE49-F238E27FC236}">
                <a16:creationId xmlns:a16="http://schemas.microsoft.com/office/drawing/2014/main" id="{245B929C-F2A1-234E-A813-CBAB02422B6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4DB5735-B6FF-CC4A-9922-B4FA6C73F2C9}" type="slidenum">
              <a:rPr lang="en-US" altLang="en-US" sz="1200"/>
              <a:pPr/>
              <a:t>37</a:t>
            </a:fld>
            <a:endParaRPr lang="en-US" altLang="en-US" sz="1200"/>
          </a:p>
        </p:txBody>
      </p:sp>
      <p:sp>
        <p:nvSpPr>
          <p:cNvPr id="117762" name="Rectangle 2">
            <a:extLst>
              <a:ext uri="{FF2B5EF4-FFF2-40B4-BE49-F238E27FC236}">
                <a16:creationId xmlns:a16="http://schemas.microsoft.com/office/drawing/2014/main" id="{FC1F3E96-55E8-2B4F-BB0F-EABA8FD19470}"/>
              </a:ext>
            </a:extLst>
          </p:cNvPr>
          <p:cNvSpPr>
            <a:spLocks noChangeArrowheads="1" noTextEdit="1"/>
          </p:cNvSpPr>
          <p:nvPr>
            <p:ph type="sldImg"/>
          </p:nvPr>
        </p:nvSpPr>
        <p:spPr>
          <a:ln/>
        </p:spPr>
      </p:sp>
      <p:sp>
        <p:nvSpPr>
          <p:cNvPr id="117763" name="Rectangle 3">
            <a:extLst>
              <a:ext uri="{FF2B5EF4-FFF2-40B4-BE49-F238E27FC236}">
                <a16:creationId xmlns:a16="http://schemas.microsoft.com/office/drawing/2014/main" id="{B5A88A9C-94F2-AD40-9CC1-124E3A770322}"/>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186187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079">
            <a:extLst>
              <a:ext uri="{FF2B5EF4-FFF2-40B4-BE49-F238E27FC236}">
                <a16:creationId xmlns:a16="http://schemas.microsoft.com/office/drawing/2014/main" id="{C0247E59-D16E-2E4A-96EE-0C289765267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D9DF81-5151-714A-A91F-49B00F647613}" type="slidenum">
              <a:rPr lang="en-US" altLang="en-US" sz="1200"/>
              <a:pPr/>
              <a:t>38</a:t>
            </a:fld>
            <a:endParaRPr lang="en-US" altLang="en-US" sz="1200"/>
          </a:p>
        </p:txBody>
      </p:sp>
      <p:sp>
        <p:nvSpPr>
          <p:cNvPr id="123906" name="Rectangle 2">
            <a:extLst>
              <a:ext uri="{FF2B5EF4-FFF2-40B4-BE49-F238E27FC236}">
                <a16:creationId xmlns:a16="http://schemas.microsoft.com/office/drawing/2014/main" id="{2A1A172F-C35E-0C43-A98B-3F112F2AF492}"/>
              </a:ext>
            </a:extLst>
          </p:cNvPr>
          <p:cNvSpPr>
            <a:spLocks noChangeArrowheads="1" noTextEdit="1"/>
          </p:cNvSpPr>
          <p:nvPr>
            <p:ph type="sldImg"/>
          </p:nvPr>
        </p:nvSpPr>
        <p:spPr>
          <a:ln/>
        </p:spPr>
      </p:sp>
      <p:sp>
        <p:nvSpPr>
          <p:cNvPr id="123907" name="Rectangle 3">
            <a:extLst>
              <a:ext uri="{FF2B5EF4-FFF2-40B4-BE49-F238E27FC236}">
                <a16:creationId xmlns:a16="http://schemas.microsoft.com/office/drawing/2014/main" id="{2938F3CC-E258-F64C-9FFB-DB9DE748EBEE}"/>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78327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079">
            <a:extLst>
              <a:ext uri="{FF2B5EF4-FFF2-40B4-BE49-F238E27FC236}">
                <a16:creationId xmlns:a16="http://schemas.microsoft.com/office/drawing/2014/main" id="{9DE8E753-4D8B-3142-8729-92B337B3F6E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C6FB2B-8516-6C4D-AC48-7506F946C284}" type="slidenum">
              <a:rPr lang="en-US" altLang="en-US" sz="1200"/>
              <a:pPr/>
              <a:t>13</a:t>
            </a:fld>
            <a:endParaRPr lang="en-US" altLang="en-US" sz="1200"/>
          </a:p>
        </p:txBody>
      </p:sp>
      <p:sp>
        <p:nvSpPr>
          <p:cNvPr id="62466" name="Rectangle 1026">
            <a:extLst>
              <a:ext uri="{FF2B5EF4-FFF2-40B4-BE49-F238E27FC236}">
                <a16:creationId xmlns:a16="http://schemas.microsoft.com/office/drawing/2014/main" id="{729B79CA-1A58-2A48-8712-D3CF8DE7AEDE}"/>
              </a:ext>
            </a:extLst>
          </p:cNvPr>
          <p:cNvSpPr>
            <a:spLocks noChangeArrowheads="1" noTextEdit="1"/>
          </p:cNvSpPr>
          <p:nvPr>
            <p:ph type="sldImg"/>
          </p:nvPr>
        </p:nvSpPr>
        <p:spPr>
          <a:ln/>
        </p:spPr>
      </p:sp>
      <p:sp>
        <p:nvSpPr>
          <p:cNvPr id="62467" name="Rectangle 1027">
            <a:extLst>
              <a:ext uri="{FF2B5EF4-FFF2-40B4-BE49-F238E27FC236}">
                <a16:creationId xmlns:a16="http://schemas.microsoft.com/office/drawing/2014/main" id="{27563523-49BE-974A-BBE3-B54492E1307E}"/>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5286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079">
            <a:extLst>
              <a:ext uri="{FF2B5EF4-FFF2-40B4-BE49-F238E27FC236}">
                <a16:creationId xmlns:a16="http://schemas.microsoft.com/office/drawing/2014/main" id="{ECD9B4C3-0624-314E-A56D-C45561E8B63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33893F9-2652-7345-8609-0AAD799960B8}" type="slidenum">
              <a:rPr lang="en-US" altLang="en-US" sz="1200"/>
              <a:pPr/>
              <a:t>14</a:t>
            </a:fld>
            <a:endParaRPr lang="en-US" altLang="en-US" sz="1200"/>
          </a:p>
        </p:txBody>
      </p:sp>
      <p:sp>
        <p:nvSpPr>
          <p:cNvPr id="60418" name="Rectangle 2">
            <a:extLst>
              <a:ext uri="{FF2B5EF4-FFF2-40B4-BE49-F238E27FC236}">
                <a16:creationId xmlns:a16="http://schemas.microsoft.com/office/drawing/2014/main" id="{49C16391-27F3-384C-A0DC-17FD71C4CF7B}"/>
              </a:ext>
            </a:extLst>
          </p:cNvPr>
          <p:cNvSpPr>
            <a:spLocks noChangeArrowheads="1" noTextEdit="1"/>
          </p:cNvSpPr>
          <p:nvPr>
            <p:ph type="sldImg"/>
          </p:nvPr>
        </p:nvSpPr>
        <p:spPr>
          <a:ln/>
        </p:spPr>
      </p:sp>
      <p:sp>
        <p:nvSpPr>
          <p:cNvPr id="60419" name="Rectangle 3">
            <a:extLst>
              <a:ext uri="{FF2B5EF4-FFF2-40B4-BE49-F238E27FC236}">
                <a16:creationId xmlns:a16="http://schemas.microsoft.com/office/drawing/2014/main" id="{AC1E2C27-F9FA-314D-9ACB-99D91E2529CE}"/>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4348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EB142E4-AE2B-694D-B8F9-F6845F67D797}" type="slidenum">
              <a:rPr lang="en-US" sz="1200"/>
              <a:pPr/>
              <a:t>20</a:t>
            </a:fld>
            <a:endParaRPr lang="en-US" sz="1200"/>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Table 12-2  Categories and Properties  of Histone Proteins</a:t>
            </a:r>
            <a:endParaRPr lang="en-GB">
              <a:latin typeface="Calibri" charset="0"/>
              <a:ea typeface="MS PGothic" charset="0"/>
            </a:endParaRPr>
          </a:p>
        </p:txBody>
      </p:sp>
    </p:spTree>
    <p:extLst>
      <p:ext uri="{BB962C8B-B14F-4D97-AF65-F5344CB8AC3E}">
        <p14:creationId xmlns:p14="http://schemas.microsoft.com/office/powerpoint/2010/main" val="18812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079">
            <a:extLst>
              <a:ext uri="{FF2B5EF4-FFF2-40B4-BE49-F238E27FC236}">
                <a16:creationId xmlns:a16="http://schemas.microsoft.com/office/drawing/2014/main" id="{E3A0E428-C669-7440-ADBE-55C2FE15549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8CD90F-F2A9-C747-84F7-11AE0F913CE1}" type="slidenum">
              <a:rPr lang="en-US" altLang="en-US" sz="1200"/>
              <a:pPr/>
              <a:t>23</a:t>
            </a:fld>
            <a:endParaRPr lang="en-US" altLang="en-US" sz="1200"/>
          </a:p>
        </p:txBody>
      </p:sp>
      <p:sp>
        <p:nvSpPr>
          <p:cNvPr id="80898" name="Rectangle 2">
            <a:extLst>
              <a:ext uri="{FF2B5EF4-FFF2-40B4-BE49-F238E27FC236}">
                <a16:creationId xmlns:a16="http://schemas.microsoft.com/office/drawing/2014/main" id="{E8246549-3F3E-5142-9B4E-27DAF041BE6C}"/>
              </a:ext>
            </a:extLst>
          </p:cNvPr>
          <p:cNvSpPr>
            <a:spLocks noChangeArrowheads="1" noTextEdit="1"/>
          </p:cNvSpPr>
          <p:nvPr>
            <p:ph type="sldImg"/>
          </p:nvPr>
        </p:nvSpPr>
        <p:spPr>
          <a:ln/>
        </p:spPr>
      </p:sp>
      <p:sp>
        <p:nvSpPr>
          <p:cNvPr id="80899" name="Rectangle 3">
            <a:extLst>
              <a:ext uri="{FF2B5EF4-FFF2-40B4-BE49-F238E27FC236}">
                <a16:creationId xmlns:a16="http://schemas.microsoft.com/office/drawing/2014/main" id="{88F37FC0-C8CE-4047-8A6E-1E2FD5C47173}"/>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14105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079">
            <a:extLst>
              <a:ext uri="{FF2B5EF4-FFF2-40B4-BE49-F238E27FC236}">
                <a16:creationId xmlns:a16="http://schemas.microsoft.com/office/drawing/2014/main" id="{97566C25-BABF-984D-8247-FDD850CDACD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24FD9E-36D4-6F49-986E-2049E6081DA6}" type="slidenum">
              <a:rPr lang="en-US" altLang="en-US" sz="1200"/>
              <a:pPr/>
              <a:t>24</a:t>
            </a:fld>
            <a:endParaRPr lang="en-US" altLang="en-US" sz="1200"/>
          </a:p>
        </p:txBody>
      </p:sp>
      <p:sp>
        <p:nvSpPr>
          <p:cNvPr id="82946" name="Rectangle 2">
            <a:extLst>
              <a:ext uri="{FF2B5EF4-FFF2-40B4-BE49-F238E27FC236}">
                <a16:creationId xmlns:a16="http://schemas.microsoft.com/office/drawing/2014/main" id="{37B9B6F6-060B-B840-8E87-E7ACF07B5712}"/>
              </a:ext>
            </a:extLst>
          </p:cNvPr>
          <p:cNvSpPr>
            <a:spLocks noChangeArrowheads="1" noTextEdit="1"/>
          </p:cNvSpPr>
          <p:nvPr>
            <p:ph type="sldImg"/>
          </p:nvPr>
        </p:nvSpPr>
        <p:spPr>
          <a:ln/>
        </p:spPr>
      </p:sp>
      <p:sp>
        <p:nvSpPr>
          <p:cNvPr id="82947" name="Rectangle 3">
            <a:extLst>
              <a:ext uri="{FF2B5EF4-FFF2-40B4-BE49-F238E27FC236}">
                <a16:creationId xmlns:a16="http://schemas.microsoft.com/office/drawing/2014/main" id="{BA67A5D2-51C6-094A-A604-0A48F5EE8778}"/>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509001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079">
            <a:extLst>
              <a:ext uri="{FF2B5EF4-FFF2-40B4-BE49-F238E27FC236}">
                <a16:creationId xmlns:a16="http://schemas.microsoft.com/office/drawing/2014/main" id="{4F9040F5-13E7-9A4C-8372-CDA11EC2A94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590364-D0F9-154C-A271-51FBDF5BEE53}" type="slidenum">
              <a:rPr lang="en-US" altLang="en-US" sz="1200"/>
              <a:pPr/>
              <a:t>25</a:t>
            </a:fld>
            <a:endParaRPr lang="en-US" altLang="en-US" sz="1200"/>
          </a:p>
        </p:txBody>
      </p:sp>
      <p:sp>
        <p:nvSpPr>
          <p:cNvPr id="84994" name="Rectangle 2">
            <a:extLst>
              <a:ext uri="{FF2B5EF4-FFF2-40B4-BE49-F238E27FC236}">
                <a16:creationId xmlns:a16="http://schemas.microsoft.com/office/drawing/2014/main" id="{BD367D42-B04A-FC41-B8BC-BDEAF7AE4A6E}"/>
              </a:ext>
            </a:extLst>
          </p:cNvPr>
          <p:cNvSpPr>
            <a:spLocks noChangeArrowheads="1" noTextEdit="1"/>
          </p:cNvSpPr>
          <p:nvPr>
            <p:ph type="sldImg"/>
          </p:nvPr>
        </p:nvSpPr>
        <p:spPr>
          <a:ln/>
        </p:spPr>
      </p:sp>
      <p:sp>
        <p:nvSpPr>
          <p:cNvPr id="84995" name="Rectangle 3">
            <a:extLst>
              <a:ext uri="{FF2B5EF4-FFF2-40B4-BE49-F238E27FC236}">
                <a16:creationId xmlns:a16="http://schemas.microsoft.com/office/drawing/2014/main" id="{39ED7350-DCCC-E445-A47B-16C8A8E59926}"/>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30901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3079">
            <a:extLst>
              <a:ext uri="{FF2B5EF4-FFF2-40B4-BE49-F238E27FC236}">
                <a16:creationId xmlns:a16="http://schemas.microsoft.com/office/drawing/2014/main" id="{3EA32793-80D1-6946-B4B0-23BE60CBFF3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D4F9D3C-186C-BF4C-A20F-6E8AD0C69665}" type="slidenum">
              <a:rPr lang="en-US" altLang="en-US" sz="1200"/>
              <a:pPr/>
              <a:t>28</a:t>
            </a:fld>
            <a:endParaRPr lang="en-US" altLang="en-US" sz="1200"/>
          </a:p>
        </p:txBody>
      </p:sp>
      <p:sp>
        <p:nvSpPr>
          <p:cNvPr id="89090" name="Rectangle 2">
            <a:extLst>
              <a:ext uri="{FF2B5EF4-FFF2-40B4-BE49-F238E27FC236}">
                <a16:creationId xmlns:a16="http://schemas.microsoft.com/office/drawing/2014/main" id="{FBA66E9E-1755-5D40-B8C4-0593475C5985}"/>
              </a:ext>
            </a:extLst>
          </p:cNvPr>
          <p:cNvSpPr>
            <a:spLocks noChangeArrowheads="1" noTextEdit="1"/>
          </p:cNvSpPr>
          <p:nvPr>
            <p:ph type="sldImg"/>
          </p:nvPr>
        </p:nvSpPr>
        <p:spPr>
          <a:ln/>
        </p:spPr>
      </p:sp>
      <p:sp>
        <p:nvSpPr>
          <p:cNvPr id="89091" name="Rectangle 3">
            <a:extLst>
              <a:ext uri="{FF2B5EF4-FFF2-40B4-BE49-F238E27FC236}">
                <a16:creationId xmlns:a16="http://schemas.microsoft.com/office/drawing/2014/main" id="{816C902F-594D-2B41-931B-50A8929450DE}"/>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47441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3079">
            <a:extLst>
              <a:ext uri="{FF2B5EF4-FFF2-40B4-BE49-F238E27FC236}">
                <a16:creationId xmlns:a16="http://schemas.microsoft.com/office/drawing/2014/main" id="{4E94DFB3-3F20-F447-8C90-EEAA0F8BFF8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5E2835-26A7-5B4E-93EC-C6CFBCDD9A8B}" type="slidenum">
              <a:rPr lang="en-US" altLang="en-US" sz="1200"/>
              <a:pPr/>
              <a:t>31</a:t>
            </a:fld>
            <a:endParaRPr lang="en-US" altLang="en-US" sz="1200"/>
          </a:p>
        </p:txBody>
      </p:sp>
      <p:sp>
        <p:nvSpPr>
          <p:cNvPr id="115714" name="Rectangle 2">
            <a:extLst>
              <a:ext uri="{FF2B5EF4-FFF2-40B4-BE49-F238E27FC236}">
                <a16:creationId xmlns:a16="http://schemas.microsoft.com/office/drawing/2014/main" id="{512AB564-23F1-6D45-B092-EC80A3F1BBB6}"/>
              </a:ext>
            </a:extLst>
          </p:cNvPr>
          <p:cNvSpPr>
            <a:spLocks noChangeArrowheads="1" noTextEdit="1"/>
          </p:cNvSpPr>
          <p:nvPr>
            <p:ph type="sldImg"/>
          </p:nvPr>
        </p:nvSpPr>
        <p:spPr>
          <a:ln/>
        </p:spPr>
      </p:sp>
      <p:sp>
        <p:nvSpPr>
          <p:cNvPr id="115715" name="Rectangle 3">
            <a:extLst>
              <a:ext uri="{FF2B5EF4-FFF2-40B4-BE49-F238E27FC236}">
                <a16:creationId xmlns:a16="http://schemas.microsoft.com/office/drawing/2014/main" id="{4BC693EB-F08A-FD4B-B2D5-B48A2190FF93}"/>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297543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1/25/19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1/25/19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1/25/19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7</a:t>
            </a:r>
            <a:br>
              <a:rPr lang="en-US" dirty="0"/>
            </a:br>
            <a:r>
              <a:rPr lang="en-US" dirty="0"/>
              <a:t>January 25,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10E9-B2A9-254A-9F77-FB1510ECB41E}"/>
              </a:ext>
            </a:extLst>
          </p:cNvPr>
          <p:cNvSpPr>
            <a:spLocks noGrp="1"/>
          </p:cNvSpPr>
          <p:nvPr>
            <p:ph type="title"/>
          </p:nvPr>
        </p:nvSpPr>
        <p:spPr/>
        <p:txBody>
          <a:bodyPr/>
          <a:lstStyle/>
          <a:p>
            <a:r>
              <a:rPr lang="en-US" dirty="0"/>
              <a:t>Eukaryotic chromosomes</a:t>
            </a:r>
          </a:p>
        </p:txBody>
      </p:sp>
      <p:sp>
        <p:nvSpPr>
          <p:cNvPr id="3" name="Content Placeholder 2">
            <a:extLst>
              <a:ext uri="{FF2B5EF4-FFF2-40B4-BE49-F238E27FC236}">
                <a16:creationId xmlns:a16="http://schemas.microsoft.com/office/drawing/2014/main" id="{4D5FEEB2-5841-E44A-9DC5-A9E18964CA8A}"/>
              </a:ext>
            </a:extLst>
          </p:cNvPr>
          <p:cNvSpPr>
            <a:spLocks noGrp="1"/>
          </p:cNvSpPr>
          <p:nvPr>
            <p:ph idx="1"/>
          </p:nvPr>
        </p:nvSpPr>
        <p:spPr/>
        <p:txBody>
          <a:bodyPr/>
          <a:lstStyle/>
          <a:p>
            <a:r>
              <a:rPr lang="en-NZ" dirty="0"/>
              <a:t>   </a:t>
            </a:r>
            <a:endParaRPr lang="en-US" dirty="0"/>
          </a:p>
        </p:txBody>
      </p:sp>
      <p:sp>
        <p:nvSpPr>
          <p:cNvPr id="5" name="Rectangle 4">
            <a:extLst>
              <a:ext uri="{FF2B5EF4-FFF2-40B4-BE49-F238E27FC236}">
                <a16:creationId xmlns:a16="http://schemas.microsoft.com/office/drawing/2014/main" id="{A59ECE95-48A2-7543-B618-06CA3289C031}"/>
              </a:ext>
            </a:extLst>
          </p:cNvPr>
          <p:cNvSpPr/>
          <p:nvPr/>
        </p:nvSpPr>
        <p:spPr>
          <a:xfrm>
            <a:off x="4453217" y="3244334"/>
            <a:ext cx="237566" cy="369332"/>
          </a:xfrm>
          <a:prstGeom prst="rect">
            <a:avLst/>
          </a:prstGeom>
        </p:spPr>
        <p:txBody>
          <a:bodyPr wrap="none">
            <a:spAutoFit/>
          </a:bodyPr>
          <a:lstStyle/>
          <a:p>
            <a:r>
              <a:rPr lang="en-NZ" dirty="0">
                <a:solidFill>
                  <a:srgbClr val="000000"/>
                </a:solidFill>
                <a:latin typeface="-webkit-standard"/>
              </a:rPr>
              <a:t> </a:t>
            </a:r>
            <a:endParaRPr lang="en-US" dirty="0"/>
          </a:p>
        </p:txBody>
      </p:sp>
      <p:pic>
        <p:nvPicPr>
          <p:cNvPr id="1026" name="Picture 2" descr="/var/folders/x4/4n18sv457lqb82rw96bbkql40000gn/T/com.microsoft.Powerpoint/WebArchiveCopyPasteTempFiles/2Q==">
            <a:extLst>
              <a:ext uri="{FF2B5EF4-FFF2-40B4-BE49-F238E27FC236}">
                <a16:creationId xmlns:a16="http://schemas.microsoft.com/office/drawing/2014/main" id="{09CF7AF9-88A7-5D4C-B49B-08F5CB07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2002970"/>
            <a:ext cx="4811199" cy="48550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AEAB74-C1E9-2540-8784-882CA31A25CF}"/>
              </a:ext>
            </a:extLst>
          </p:cNvPr>
          <p:cNvSpPr txBox="1"/>
          <p:nvPr/>
        </p:nvSpPr>
        <p:spPr>
          <a:xfrm>
            <a:off x="4833257" y="2148113"/>
            <a:ext cx="3686629" cy="3539430"/>
          </a:xfrm>
          <a:prstGeom prst="rect">
            <a:avLst/>
          </a:prstGeom>
          <a:noFill/>
        </p:spPr>
        <p:txBody>
          <a:bodyPr wrap="square" rtlCol="0">
            <a:spAutoFit/>
          </a:bodyPr>
          <a:lstStyle/>
          <a:p>
            <a:r>
              <a:rPr lang="en-US" sz="2800" dirty="0"/>
              <a:t>DNA associates with </a:t>
            </a:r>
            <a:r>
              <a:rPr lang="en-US" sz="2800" u="sng" dirty="0"/>
              <a:t>Histone proteins </a:t>
            </a:r>
            <a:r>
              <a:rPr lang="en-US" sz="2800" dirty="0"/>
              <a:t>to form chromosomes.  Loosely analogous to spooling of thread and the stacking of spools, and the looping of stacked spools! </a:t>
            </a:r>
          </a:p>
        </p:txBody>
      </p:sp>
    </p:spTree>
    <p:extLst>
      <p:ext uri="{BB962C8B-B14F-4D97-AF65-F5344CB8AC3E}">
        <p14:creationId xmlns:p14="http://schemas.microsoft.com/office/powerpoint/2010/main" val="314134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8F17-6337-1C4B-ACAA-0E0C208AE8BF}"/>
              </a:ext>
            </a:extLst>
          </p:cNvPr>
          <p:cNvSpPr>
            <a:spLocks noGrp="1"/>
          </p:cNvSpPr>
          <p:nvPr>
            <p:ph type="title"/>
          </p:nvPr>
        </p:nvSpPr>
        <p:spPr/>
        <p:txBody>
          <a:bodyPr>
            <a:normAutofit fontScale="90000"/>
          </a:bodyPr>
          <a:lstStyle/>
          <a:p>
            <a:r>
              <a:rPr lang="en-US" dirty="0"/>
              <a:t>Dynamic structure—DNA organization</a:t>
            </a:r>
            <a:br>
              <a:rPr lang="en-US" dirty="0"/>
            </a:br>
            <a:r>
              <a:rPr lang="en-US" dirty="0"/>
              <a:t>Chapter 12 in your text</a:t>
            </a:r>
          </a:p>
        </p:txBody>
      </p:sp>
      <p:pic>
        <p:nvPicPr>
          <p:cNvPr id="2050" name="Picture 2" descr="/var/folders/x4/4n18sv457lqb82rw96bbkql40000gn/T/com.microsoft.Powerpoint/WebArchiveCopyPasteTempFiles/2Q==">
            <a:extLst>
              <a:ext uri="{FF2B5EF4-FFF2-40B4-BE49-F238E27FC236}">
                <a16:creationId xmlns:a16="http://schemas.microsoft.com/office/drawing/2014/main" id="{FA9C685D-9682-694C-B038-609440CC4A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4514" y="1600200"/>
            <a:ext cx="3617463" cy="511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54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433A-6117-C14A-B40F-A4AA2D525003}"/>
              </a:ext>
            </a:extLst>
          </p:cNvPr>
          <p:cNvSpPr>
            <a:spLocks noGrp="1"/>
          </p:cNvSpPr>
          <p:nvPr>
            <p:ph type="title"/>
          </p:nvPr>
        </p:nvSpPr>
        <p:spPr/>
        <p:txBody>
          <a:bodyPr/>
          <a:lstStyle/>
          <a:p>
            <a:r>
              <a:rPr lang="en-US" dirty="0"/>
              <a:t>Nucleosomes</a:t>
            </a:r>
          </a:p>
        </p:txBody>
      </p:sp>
      <p:pic>
        <p:nvPicPr>
          <p:cNvPr id="4" name="Picture 1028" descr="D:\powerpoint\figures\Chapter04\0424_2.jpg">
            <a:extLst>
              <a:ext uri="{FF2B5EF4-FFF2-40B4-BE49-F238E27FC236}">
                <a16:creationId xmlns:a16="http://schemas.microsoft.com/office/drawing/2014/main" id="{74720D53-BEFD-2241-BFAE-7B901C473E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2609" y="1600200"/>
            <a:ext cx="633878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117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d:\powerpoint\figures\chapter04\0424_1.jpg">
            <a:extLst>
              <a:ext uri="{FF2B5EF4-FFF2-40B4-BE49-F238E27FC236}">
                <a16:creationId xmlns:a16="http://schemas.microsoft.com/office/drawing/2014/main" id="{62CAC96C-CFED-DB4D-ABDD-4C9E0663A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519588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F855C41-0172-0C45-8EB3-58864FABBB72}"/>
              </a:ext>
            </a:extLst>
          </p:cNvPr>
          <p:cNvSpPr txBox="1"/>
          <p:nvPr/>
        </p:nvSpPr>
        <p:spPr>
          <a:xfrm>
            <a:off x="5065486" y="228600"/>
            <a:ext cx="3352800" cy="5693866"/>
          </a:xfrm>
          <a:prstGeom prst="rect">
            <a:avLst/>
          </a:prstGeom>
          <a:noFill/>
        </p:spPr>
        <p:txBody>
          <a:bodyPr wrap="square" rtlCol="0">
            <a:spAutoFit/>
          </a:bodyPr>
          <a:lstStyle/>
          <a:p>
            <a:r>
              <a:rPr lang="en-US" sz="2800" dirty="0"/>
              <a:t>Specific enzymes can access the linker DNA and cut chromatin into individual nucleosomes. </a:t>
            </a:r>
          </a:p>
          <a:p>
            <a:r>
              <a:rPr lang="en-US" sz="2800" dirty="0"/>
              <a:t>If you digest away the histones you are left with DNA ~200 </a:t>
            </a:r>
            <a:r>
              <a:rPr lang="en-US" sz="2800" dirty="0" err="1"/>
              <a:t>bp</a:t>
            </a:r>
            <a:r>
              <a:rPr lang="en-US" sz="2800" dirty="0"/>
              <a:t> in length.  (DNA that was wrapped twice around and octet of Histones, and the linker section of DNA</a:t>
            </a:r>
          </a:p>
        </p:txBody>
      </p:sp>
    </p:spTree>
    <p:extLst>
      <p:ext uri="{BB962C8B-B14F-4D97-AF65-F5344CB8AC3E}">
        <p14:creationId xmlns:p14="http://schemas.microsoft.com/office/powerpoint/2010/main" val="2948393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descr="d:\powerpoint\figures\chapter04\0423.jpg">
            <a:extLst>
              <a:ext uri="{FF2B5EF4-FFF2-40B4-BE49-F238E27FC236}">
                <a16:creationId xmlns:a16="http://schemas.microsoft.com/office/drawing/2014/main" id="{005F3657-CE7B-5E43-A2AC-EB3418EAE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10600"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86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930C-8206-3840-827F-37801CAB02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C0AA45-3159-7B41-9352-F9B6E457C4A7}"/>
              </a:ext>
            </a:extLst>
          </p:cNvPr>
          <p:cNvSpPr>
            <a:spLocks noGrp="1"/>
          </p:cNvSpPr>
          <p:nvPr>
            <p:ph idx="1"/>
          </p:nvPr>
        </p:nvSpPr>
        <p:spPr/>
        <p:txBody>
          <a:bodyPr/>
          <a:lstStyle/>
          <a:p>
            <a:r>
              <a:rPr lang="en-US" dirty="0"/>
              <a:t>During apoptosis, cellular DNA is fragmented in this way.  If you purify DNA from apoptotic cells you find it has been digested in linker regions. </a:t>
            </a:r>
          </a:p>
        </p:txBody>
      </p:sp>
    </p:spTree>
    <p:extLst>
      <p:ext uri="{BB962C8B-B14F-4D97-AF65-F5344CB8AC3E}">
        <p14:creationId xmlns:p14="http://schemas.microsoft.com/office/powerpoint/2010/main" val="313769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4AA59-69C9-A84E-8C43-F4682CF4B86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F633F00-D63F-7945-B052-18A470C6F936}"/>
              </a:ext>
            </a:extLst>
          </p:cNvPr>
          <p:cNvPicPr>
            <a:picLocks noGrp="1" noChangeAspect="1"/>
          </p:cNvPicPr>
          <p:nvPr>
            <p:ph idx="1"/>
          </p:nvPr>
        </p:nvPicPr>
        <p:blipFill>
          <a:blip r:embed="rId2"/>
          <a:stretch>
            <a:fillRect/>
          </a:stretch>
        </p:blipFill>
        <p:spPr>
          <a:xfrm>
            <a:off x="912950" y="1600200"/>
            <a:ext cx="7318099" cy="4525963"/>
          </a:xfrm>
          <a:prstGeom prst="rect">
            <a:avLst/>
          </a:prstGeom>
        </p:spPr>
      </p:pic>
      <p:sp>
        <p:nvSpPr>
          <p:cNvPr id="4" name="Content Placeholder 2">
            <a:extLst>
              <a:ext uri="{FF2B5EF4-FFF2-40B4-BE49-F238E27FC236}">
                <a16:creationId xmlns:a16="http://schemas.microsoft.com/office/drawing/2014/main" id="{9AAB015F-05B2-574F-8E59-C1789ADE2029}"/>
              </a:ext>
            </a:extLst>
          </p:cNvPr>
          <p:cNvSpPr txBox="1">
            <a:spLocks/>
          </p:cNvSpPr>
          <p:nvPr/>
        </p:nvSpPr>
        <p:spPr>
          <a:xfrm>
            <a:off x="283026" y="141763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07113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Calibri" charset="0"/>
                <a:ea typeface="MS PGothic" charset="0"/>
              </a:rPr>
              <a:t>Histones</a:t>
            </a:r>
          </a:p>
        </p:txBody>
      </p:sp>
      <p:sp>
        <p:nvSpPr>
          <p:cNvPr id="19458" name="Content Placeholder 2"/>
          <p:cNvSpPr>
            <a:spLocks noGrp="1"/>
          </p:cNvSpPr>
          <p:nvPr>
            <p:ph idx="1"/>
          </p:nvPr>
        </p:nvSpPr>
        <p:spPr/>
        <p:txBody>
          <a:bodyPr/>
          <a:lstStyle/>
          <a:p>
            <a:r>
              <a:rPr lang="en-US">
                <a:latin typeface="Calibri" charset="0"/>
                <a:ea typeface="MS PGothic" charset="0"/>
              </a:rPr>
              <a:t>5 types of histones have been identified.</a:t>
            </a:r>
          </a:p>
          <a:p>
            <a:endParaRPr lang="en-US">
              <a:latin typeface="Calibri" charset="0"/>
              <a:ea typeface="MS PGothic" charset="0"/>
            </a:endParaRPr>
          </a:p>
          <a:p>
            <a:r>
              <a:rPr lang="en-US">
                <a:latin typeface="Calibri" charset="0"/>
                <a:ea typeface="MS PGothic" charset="0"/>
              </a:rPr>
              <a:t>All are positively charged—why is this important?</a:t>
            </a:r>
          </a:p>
          <a:p>
            <a:endParaRPr lang="en-US">
              <a:latin typeface="Calibri" charset="0"/>
              <a:ea typeface="MS PGothic" charset="0"/>
            </a:endParaRPr>
          </a:p>
          <a:p>
            <a:r>
              <a:rPr lang="en-US">
                <a:latin typeface="Calibri" charset="0"/>
                <a:ea typeface="MS PGothic" charset="0"/>
              </a:rPr>
              <a:t>What makes a protein positively charged?</a:t>
            </a:r>
          </a:p>
        </p:txBody>
      </p:sp>
    </p:spTree>
    <p:extLst>
      <p:ext uri="{BB962C8B-B14F-4D97-AF65-F5344CB8AC3E}">
        <p14:creationId xmlns:p14="http://schemas.microsoft.com/office/powerpoint/2010/main" val="110933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fontScale="90000"/>
          </a:bodyPr>
          <a:lstStyle/>
          <a:p>
            <a:r>
              <a:rPr lang="en-US" dirty="0">
                <a:latin typeface="Calibri" charset="0"/>
                <a:ea typeface="MS PGothic" charset="0"/>
              </a:rPr>
              <a:t>Lots of Lysine and arginine (basic/</a:t>
            </a:r>
            <a:r>
              <a:rPr lang="en-US" dirty="0" err="1">
                <a:latin typeface="Calibri" charset="0"/>
                <a:ea typeface="MS PGothic" charset="0"/>
              </a:rPr>
              <a:t>pos</a:t>
            </a:r>
            <a:r>
              <a:rPr lang="en-US" dirty="0">
                <a:latin typeface="Calibri" charset="0"/>
                <a:ea typeface="MS PGothic" charset="0"/>
              </a:rPr>
              <a:t> </a:t>
            </a:r>
            <a:r>
              <a:rPr lang="en-US" dirty="0" err="1">
                <a:latin typeface="Calibri" charset="0"/>
                <a:ea typeface="MS PGothic" charset="0"/>
              </a:rPr>
              <a:t>chared</a:t>
            </a:r>
            <a:r>
              <a:rPr lang="en-US" dirty="0">
                <a:latin typeface="Calibri" charset="0"/>
                <a:ea typeface="MS PGothic" charset="0"/>
              </a:rPr>
              <a:t> ) amino acids in the protein</a:t>
            </a:r>
          </a:p>
        </p:txBody>
      </p:sp>
      <p:pic>
        <p:nvPicPr>
          <p:cNvPr id="2048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04051" r="-104051"/>
          <a:stretch>
            <a:fillRect/>
          </a:stretch>
        </p:blipFill>
        <p:spPr>
          <a:xfrm>
            <a:off x="-1998663" y="1797050"/>
            <a:ext cx="8229601" cy="4525963"/>
          </a:xfrm>
        </p:spPr>
      </p:pic>
      <p:pic>
        <p:nvPicPr>
          <p:cNvPr id="204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65275"/>
            <a:ext cx="2185988" cy="426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TextBox 5"/>
          <p:cNvSpPr txBox="1">
            <a:spLocks noChangeArrowheads="1"/>
          </p:cNvSpPr>
          <p:nvPr/>
        </p:nvSpPr>
        <p:spPr bwMode="auto">
          <a:xfrm>
            <a:off x="2949575" y="2257425"/>
            <a:ext cx="11715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Lysine</a:t>
            </a:r>
          </a:p>
        </p:txBody>
      </p:sp>
      <p:sp>
        <p:nvSpPr>
          <p:cNvPr id="20485" name="TextBox 6"/>
          <p:cNvSpPr txBox="1">
            <a:spLocks noChangeArrowheads="1"/>
          </p:cNvSpPr>
          <p:nvPr/>
        </p:nvSpPr>
        <p:spPr bwMode="auto">
          <a:xfrm>
            <a:off x="5403850" y="3979863"/>
            <a:ext cx="12287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Arginine</a:t>
            </a:r>
          </a:p>
        </p:txBody>
      </p:sp>
    </p:spTree>
    <p:extLst>
      <p:ext uri="{BB962C8B-B14F-4D97-AF65-F5344CB8AC3E}">
        <p14:creationId xmlns:p14="http://schemas.microsoft.com/office/powerpoint/2010/main" val="45382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title"/>
          </p:nvPr>
        </p:nvSpPr>
        <p:spPr/>
        <p:txBody>
          <a:bodyPr/>
          <a:lstStyle/>
          <a:p>
            <a:r>
              <a:rPr lang="en-US">
                <a:latin typeface="Calibri" charset="0"/>
                <a:ea typeface="MS PGothic" charset="0"/>
              </a:rPr>
              <a:t>Amino Acids (1- and 3-letter codes)</a:t>
            </a:r>
          </a:p>
        </p:txBody>
      </p:sp>
      <p:pic>
        <p:nvPicPr>
          <p:cNvPr id="6451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62299" r="-62299"/>
          <a:stretch>
            <a:fillRect/>
          </a:stretch>
        </p:blipFill>
        <p:spPr/>
      </p:pic>
    </p:spTree>
    <p:extLst>
      <p:ext uri="{BB962C8B-B14F-4D97-AF65-F5344CB8AC3E}">
        <p14:creationId xmlns:p14="http://schemas.microsoft.com/office/powerpoint/2010/main" val="38085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457200" y="1600200"/>
            <a:ext cx="8229600" cy="4931229"/>
          </a:xfrm>
        </p:spPr>
        <p:txBody>
          <a:bodyPr>
            <a:normAutofit/>
          </a:bodyPr>
          <a:lstStyle/>
          <a:p>
            <a:r>
              <a:rPr lang="en-US" dirty="0"/>
              <a:t>Exam 1 ---Monday Feb. 4</a:t>
            </a:r>
            <a:r>
              <a:rPr lang="en-US" baseline="30000" dirty="0"/>
              <a:t>th</a:t>
            </a:r>
            <a:r>
              <a:rPr lang="en-US" dirty="0"/>
              <a:t>.</a:t>
            </a:r>
          </a:p>
          <a:p>
            <a:r>
              <a:rPr lang="en-US" dirty="0"/>
              <a:t>Do you find the lecture summary “forms” helpful? </a:t>
            </a:r>
          </a:p>
          <a:p>
            <a:pPr lvl="1"/>
            <a:endParaRPr lang="en-US" dirty="0"/>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5078" name="Text Box 6"/>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rPr>
              <a:t>Table 12.2</a:t>
            </a:r>
          </a:p>
        </p:txBody>
      </p:sp>
      <p:pic>
        <p:nvPicPr>
          <p:cNvPr id="21506" name="Picture 7" descr="12_T02Table-L.jpg                                              000B25E2ServDisk_03                    BC177178:"/>
          <p:cNvPicPr>
            <a:picLocks noChangeAspect="1" noChangeArrowheads="1"/>
          </p:cNvPicPr>
          <p:nvPr/>
        </p:nvPicPr>
        <p:blipFill>
          <a:blip r:embed="rId3">
            <a:extLst>
              <a:ext uri="{28A0092B-C50C-407E-A947-70E740481C1C}">
                <a14:useLocalDpi xmlns:a14="http://schemas.microsoft.com/office/drawing/2010/main" val="0"/>
              </a:ext>
            </a:extLst>
          </a:blip>
          <a:srcRect b="7860"/>
          <a:stretch>
            <a:fillRect/>
          </a:stretch>
        </p:blipFill>
        <p:spPr bwMode="auto">
          <a:xfrm>
            <a:off x="0" y="1219200"/>
            <a:ext cx="9144000" cy="410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4852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03F8-FD23-DB42-8FA0-891D94CA6304}"/>
              </a:ext>
            </a:extLst>
          </p:cNvPr>
          <p:cNvSpPr>
            <a:spLocks noGrp="1"/>
          </p:cNvSpPr>
          <p:nvPr>
            <p:ph type="title"/>
          </p:nvPr>
        </p:nvSpPr>
        <p:spPr>
          <a:xfrm>
            <a:off x="391886" y="232229"/>
            <a:ext cx="8294913" cy="1367971"/>
          </a:xfrm>
        </p:spPr>
        <p:txBody>
          <a:bodyPr>
            <a:normAutofit fontScale="90000"/>
          </a:bodyPr>
          <a:lstStyle/>
          <a:p>
            <a:br>
              <a:rPr lang="en-US" sz="3100" dirty="0"/>
            </a:br>
            <a:r>
              <a:rPr lang="en-US" sz="3100" dirty="0"/>
              <a:t> 4 different types of histone proteins are similar in sequence and folded shape. They interact with each other in the core of the nucleosome.</a:t>
            </a:r>
            <a:br>
              <a:rPr lang="en-US" dirty="0"/>
            </a:br>
            <a:endParaRPr lang="en-US" dirty="0"/>
          </a:p>
        </p:txBody>
      </p:sp>
      <p:pic>
        <p:nvPicPr>
          <p:cNvPr id="4" name="Content Placeholder 3" descr="d:\powerpoint\figures\chapter04\0426.jpg">
            <a:extLst>
              <a:ext uri="{FF2B5EF4-FFF2-40B4-BE49-F238E27FC236}">
                <a16:creationId xmlns:a16="http://schemas.microsoft.com/office/drawing/2014/main" id="{3D0776FD-97AE-3545-8192-3E3A6A0035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4971" y="1600200"/>
            <a:ext cx="625405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691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81622-E8DF-F045-B3EB-DE6577877648}"/>
              </a:ext>
            </a:extLst>
          </p:cNvPr>
          <p:cNvSpPr>
            <a:spLocks noGrp="1"/>
          </p:cNvSpPr>
          <p:nvPr>
            <p:ph type="title"/>
          </p:nvPr>
        </p:nvSpPr>
        <p:spPr/>
        <p:txBody>
          <a:bodyPr>
            <a:normAutofit fontScale="90000"/>
          </a:bodyPr>
          <a:lstStyle/>
          <a:p>
            <a:r>
              <a:rPr lang="en-US" sz="2800" dirty="0"/>
              <a:t>Then N-terminus of each histone protein remains relatively free from the interacting cluster.  Small regions of the C-terminus also remain free. These are known as histone “tails”</a:t>
            </a:r>
          </a:p>
        </p:txBody>
      </p:sp>
      <p:pic>
        <p:nvPicPr>
          <p:cNvPr id="4" name="Content Placeholder 3" descr="d:\powerpoint\figures\chapter04\0427_2.jpg">
            <a:extLst>
              <a:ext uri="{FF2B5EF4-FFF2-40B4-BE49-F238E27FC236}">
                <a16:creationId xmlns:a16="http://schemas.microsoft.com/office/drawing/2014/main" id="{D97BEEFA-0D08-9042-9B55-5E5D8A2D6A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5074"/>
            <a:ext cx="8229600" cy="41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065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descr="D:\powerpoint\figures\Chapter04\0431.jpg">
            <a:extLst>
              <a:ext uri="{FF2B5EF4-FFF2-40B4-BE49-F238E27FC236}">
                <a16:creationId xmlns:a16="http://schemas.microsoft.com/office/drawing/2014/main" id="{36451396-35FA-5E44-8F92-D57750F8C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6958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2311DC4-3CBC-EF4F-83A4-866ECAD83133}"/>
              </a:ext>
            </a:extLst>
          </p:cNvPr>
          <p:cNvSpPr txBox="1"/>
          <p:nvPr/>
        </p:nvSpPr>
        <p:spPr>
          <a:xfrm>
            <a:off x="3875314" y="4093029"/>
            <a:ext cx="4093028" cy="1384995"/>
          </a:xfrm>
          <a:prstGeom prst="rect">
            <a:avLst/>
          </a:prstGeom>
          <a:noFill/>
        </p:spPr>
        <p:txBody>
          <a:bodyPr wrap="square" rtlCol="0">
            <a:spAutoFit/>
          </a:bodyPr>
          <a:lstStyle/>
          <a:p>
            <a:r>
              <a:rPr lang="en-US" sz="2800" dirty="0"/>
              <a:t>Histone H1 associates with the linker region between nucleosomes.</a:t>
            </a:r>
          </a:p>
        </p:txBody>
      </p:sp>
    </p:spTree>
    <p:extLst>
      <p:ext uri="{BB962C8B-B14F-4D97-AF65-F5344CB8AC3E}">
        <p14:creationId xmlns:p14="http://schemas.microsoft.com/office/powerpoint/2010/main" val="3400302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3" descr="d:\powerpoint\figures\chapter04\0432.jpg">
            <a:extLst>
              <a:ext uri="{FF2B5EF4-FFF2-40B4-BE49-F238E27FC236}">
                <a16:creationId xmlns:a16="http://schemas.microsoft.com/office/drawing/2014/main" id="{F895701C-AF41-C14A-8EA2-C1D1DF711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577215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2D673FB5-62DA-AF4E-8E47-0EDAD3FDE652}"/>
              </a:ext>
            </a:extLst>
          </p:cNvPr>
          <p:cNvSpPr txBox="1"/>
          <p:nvPr/>
        </p:nvSpPr>
        <p:spPr>
          <a:xfrm>
            <a:off x="5036457" y="1490008"/>
            <a:ext cx="3759199" cy="1569660"/>
          </a:xfrm>
          <a:prstGeom prst="rect">
            <a:avLst/>
          </a:prstGeom>
          <a:noFill/>
        </p:spPr>
        <p:txBody>
          <a:bodyPr wrap="square" rtlCol="0">
            <a:spAutoFit/>
          </a:bodyPr>
          <a:lstStyle/>
          <a:p>
            <a:r>
              <a:rPr lang="en-US" sz="2400" dirty="0"/>
              <a:t>The histone tails are really responsible for the associations of nucleosomes with other nucleosomes.</a:t>
            </a:r>
          </a:p>
        </p:txBody>
      </p:sp>
    </p:spTree>
    <p:extLst>
      <p:ext uri="{BB962C8B-B14F-4D97-AF65-F5344CB8AC3E}">
        <p14:creationId xmlns:p14="http://schemas.microsoft.com/office/powerpoint/2010/main" val="4120291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3" descr="d:\powerpoint\figures\chapter04\0433.jpg">
            <a:extLst>
              <a:ext uri="{FF2B5EF4-FFF2-40B4-BE49-F238E27FC236}">
                <a16:creationId xmlns:a16="http://schemas.microsoft.com/office/drawing/2014/main" id="{9F29A34B-7326-1E44-AAFB-DB0031581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8" y="228600"/>
            <a:ext cx="6400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A5F3637-E9EA-1146-BAF9-E0305B1BEAA1}"/>
              </a:ext>
            </a:extLst>
          </p:cNvPr>
          <p:cNvSpPr txBox="1"/>
          <p:nvPr/>
        </p:nvSpPr>
        <p:spPr>
          <a:xfrm>
            <a:off x="5558972" y="682170"/>
            <a:ext cx="3468914" cy="1930401"/>
          </a:xfrm>
          <a:prstGeom prst="rect">
            <a:avLst/>
          </a:prstGeom>
          <a:noFill/>
        </p:spPr>
        <p:txBody>
          <a:bodyPr wrap="square" rtlCol="0">
            <a:spAutoFit/>
          </a:bodyPr>
          <a:lstStyle/>
          <a:p>
            <a:r>
              <a:rPr lang="en-US" sz="2400" dirty="0"/>
              <a:t>The associations are dynamic—changing the level of condensation/compaction of the DNA</a:t>
            </a:r>
          </a:p>
        </p:txBody>
      </p:sp>
    </p:spTree>
    <p:extLst>
      <p:ext uri="{BB962C8B-B14F-4D97-AF65-F5344CB8AC3E}">
        <p14:creationId xmlns:p14="http://schemas.microsoft.com/office/powerpoint/2010/main" val="323551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0A47-1FBB-F444-8BB4-988F62BB805F}"/>
              </a:ext>
            </a:extLst>
          </p:cNvPr>
          <p:cNvSpPr>
            <a:spLocks noGrp="1"/>
          </p:cNvSpPr>
          <p:nvPr>
            <p:ph type="title"/>
          </p:nvPr>
        </p:nvSpPr>
        <p:spPr/>
        <p:txBody>
          <a:bodyPr/>
          <a:lstStyle/>
          <a:p>
            <a:r>
              <a:rPr lang="en-US" dirty="0"/>
              <a:t>How does it work? </a:t>
            </a:r>
          </a:p>
        </p:txBody>
      </p:sp>
      <p:sp>
        <p:nvSpPr>
          <p:cNvPr id="3" name="Content Placeholder 2">
            <a:extLst>
              <a:ext uri="{FF2B5EF4-FFF2-40B4-BE49-F238E27FC236}">
                <a16:creationId xmlns:a16="http://schemas.microsoft.com/office/drawing/2014/main" id="{097286E5-D447-0244-9928-52E776E79027}"/>
              </a:ext>
            </a:extLst>
          </p:cNvPr>
          <p:cNvSpPr>
            <a:spLocks noGrp="1"/>
          </p:cNvSpPr>
          <p:nvPr>
            <p:ph idx="1"/>
          </p:nvPr>
        </p:nvSpPr>
        <p:spPr/>
        <p:txBody>
          <a:bodyPr/>
          <a:lstStyle/>
          <a:p>
            <a:r>
              <a:rPr lang="en-US" dirty="0"/>
              <a:t>The histone tails can be chemically modified in a number of ways:</a:t>
            </a:r>
          </a:p>
          <a:p>
            <a:pPr lvl="1"/>
            <a:r>
              <a:rPr lang="en-US" dirty="0"/>
              <a:t>Acetylation</a:t>
            </a:r>
          </a:p>
          <a:p>
            <a:pPr lvl="1"/>
            <a:r>
              <a:rPr lang="en-US" dirty="0"/>
              <a:t>Methylation</a:t>
            </a:r>
          </a:p>
          <a:p>
            <a:pPr lvl="1"/>
            <a:r>
              <a:rPr lang="en-US" dirty="0"/>
              <a:t>Phosphorylation</a:t>
            </a:r>
          </a:p>
          <a:p>
            <a:pPr lvl="1"/>
            <a:endParaRPr lang="en-US" dirty="0"/>
          </a:p>
          <a:p>
            <a:pPr marL="457200" lvl="1" indent="0">
              <a:buNone/>
            </a:pPr>
            <a:r>
              <a:rPr lang="en-US" dirty="0"/>
              <a:t>Specific amino acids of the histone proteins can be modified in each way.</a:t>
            </a:r>
          </a:p>
        </p:txBody>
      </p:sp>
    </p:spTree>
    <p:extLst>
      <p:ext uri="{BB962C8B-B14F-4D97-AF65-F5344CB8AC3E}">
        <p14:creationId xmlns:p14="http://schemas.microsoft.com/office/powerpoint/2010/main" val="1710125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normAutofit fontScale="90000"/>
          </a:bodyPr>
          <a:lstStyle/>
          <a:p>
            <a:r>
              <a:rPr lang="en-US">
                <a:latin typeface="Calibri" charset="0"/>
                <a:ea typeface="MS PGothic" charset="0"/>
              </a:rPr>
              <a:t>Note the “Ks” and “</a:t>
            </a:r>
            <a:r>
              <a:rPr lang="en-US" altLang="ja-JP">
                <a:latin typeface="Calibri" charset="0"/>
                <a:ea typeface="MS PGothic" charset="0"/>
              </a:rPr>
              <a:t>Rs</a:t>
            </a:r>
            <a:r>
              <a:rPr lang="en-US">
                <a:latin typeface="Calibri" charset="0"/>
                <a:ea typeface="MS PGothic" charset="0"/>
              </a:rPr>
              <a:t>”</a:t>
            </a:r>
            <a:r>
              <a:rPr lang="en-US" altLang="ja-JP">
                <a:latin typeface="Calibri" charset="0"/>
                <a:ea typeface="MS PGothic" charset="0"/>
              </a:rPr>
              <a:t> indicating specific amino acids in histones</a:t>
            </a:r>
            <a:endParaRPr lang="en-US">
              <a:latin typeface="Calibri" charset="0"/>
              <a:ea typeface="MS PGothic" charset="0"/>
            </a:endParaRPr>
          </a:p>
        </p:txBody>
      </p:sp>
      <p:pic>
        <p:nvPicPr>
          <p:cNvPr id="655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3110" r="-13110"/>
          <a:stretch>
            <a:fillRect/>
          </a:stretch>
        </p:blipFill>
        <p:spPr/>
      </p:pic>
    </p:spTree>
    <p:extLst>
      <p:ext uri="{BB962C8B-B14F-4D97-AF65-F5344CB8AC3E}">
        <p14:creationId xmlns:p14="http://schemas.microsoft.com/office/powerpoint/2010/main" val="3349562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3" descr="d:\powerpoint\figures\chapter04\0435_1.jpg">
            <a:extLst>
              <a:ext uri="{FF2B5EF4-FFF2-40B4-BE49-F238E27FC236}">
                <a16:creationId xmlns:a16="http://schemas.microsoft.com/office/drawing/2014/main" id="{85ECA46D-E931-D147-A92D-3493CC837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571658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618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ADC-5953-964F-940D-86F290EB0D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DD21C8-C9ED-5341-82D9-31AC07B2130D}"/>
              </a:ext>
            </a:extLst>
          </p:cNvPr>
          <p:cNvSpPr>
            <a:spLocks noGrp="1"/>
          </p:cNvSpPr>
          <p:nvPr>
            <p:ph idx="1"/>
          </p:nvPr>
        </p:nvSpPr>
        <p:spPr/>
        <p:txBody>
          <a:bodyPr>
            <a:normAutofit lnSpcReduction="10000"/>
          </a:bodyPr>
          <a:lstStyle/>
          <a:p>
            <a:r>
              <a:rPr lang="en-US" dirty="0"/>
              <a:t>Although there is not an absolute understanding of the outcome of every modification, there is a general trend to the “meaning” of each type of modification, depending where it occurs. </a:t>
            </a:r>
          </a:p>
          <a:p>
            <a:endParaRPr lang="en-US" dirty="0"/>
          </a:p>
          <a:p>
            <a:r>
              <a:rPr lang="en-US" dirty="0"/>
              <a:t>In general acetylation seems to interfere with histone-DNA electrostatic interaction and removes nucleosomes from a region of DNA.</a:t>
            </a:r>
          </a:p>
        </p:txBody>
      </p:sp>
    </p:spTree>
    <p:extLst>
      <p:ext uri="{BB962C8B-B14F-4D97-AF65-F5344CB8AC3E}">
        <p14:creationId xmlns:p14="http://schemas.microsoft.com/office/powerpoint/2010/main" val="196846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were we…</a:t>
            </a:r>
          </a:p>
        </p:txBody>
      </p:sp>
      <p:sp>
        <p:nvSpPr>
          <p:cNvPr id="3" name="Content Placeholder 2"/>
          <p:cNvSpPr>
            <a:spLocks noGrp="1"/>
          </p:cNvSpPr>
          <p:nvPr>
            <p:ph idx="1"/>
          </p:nvPr>
        </p:nvSpPr>
        <p:spPr/>
        <p:txBody>
          <a:bodyPr>
            <a:normAutofit/>
          </a:bodyPr>
          <a:lstStyle/>
          <a:p>
            <a:pPr lvl="1"/>
            <a:endParaRPr lang="en-US" sz="3200" dirty="0"/>
          </a:p>
          <a:p>
            <a:pPr marL="457200" lvl="1" indent="0">
              <a:buNone/>
            </a:pPr>
            <a:r>
              <a:rPr lang="en-US" sz="3200" b="1" u="sng" dirty="0"/>
              <a:t>DNA topology-</a:t>
            </a:r>
            <a:r>
              <a:rPr lang="en-US" sz="3200" dirty="0"/>
              <a:t>--What does this refer to?  </a:t>
            </a:r>
          </a:p>
          <a:p>
            <a:pPr marL="457200" lvl="1" indent="0">
              <a:buNone/>
            </a:pPr>
            <a:r>
              <a:rPr lang="en-US" dirty="0"/>
              <a:t>	DNA is a helical molecule, with intertwined 	strands. </a:t>
            </a:r>
          </a:p>
          <a:p>
            <a:pPr marL="457200" lvl="1" indent="0">
              <a:buNone/>
            </a:pPr>
            <a:endParaRPr lang="en-US" dirty="0"/>
          </a:p>
          <a:p>
            <a:pPr marL="457200" lvl="1" indent="0">
              <a:buNone/>
            </a:pPr>
            <a:r>
              <a:rPr lang="en-US" dirty="0"/>
              <a:t>	The number of times the strands turn about each 	other </a:t>
            </a:r>
            <a:r>
              <a:rPr lang="en-US" b="1" dirty="0"/>
              <a:t>(helical turns) </a:t>
            </a:r>
            <a:r>
              <a:rPr lang="en-US" dirty="0"/>
              <a:t>is also known as the DNA 	molecule’s </a:t>
            </a:r>
            <a:r>
              <a:rPr lang="en-US" b="1" dirty="0"/>
              <a:t>TWIST</a:t>
            </a:r>
            <a:r>
              <a:rPr lang="en-US" dirty="0"/>
              <a:t>.  In the model of B-DNA, DNA 	has 1helical turn or twist/10.4 base pairs.</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764543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9446-65F1-E04C-B271-E49BC81746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6D594B-37F7-1943-B527-E9B0445F77CE}"/>
              </a:ext>
            </a:extLst>
          </p:cNvPr>
          <p:cNvSpPr>
            <a:spLocks noGrp="1"/>
          </p:cNvSpPr>
          <p:nvPr>
            <p:ph idx="1"/>
          </p:nvPr>
        </p:nvSpPr>
        <p:spPr/>
        <p:txBody>
          <a:bodyPr/>
          <a:lstStyle/>
          <a:p>
            <a:r>
              <a:rPr lang="en-US" dirty="0"/>
              <a:t>In general, fewer histones, means more open, more loosely folded chromatin and more access for proteins that facilitate transcription.</a:t>
            </a:r>
          </a:p>
          <a:p>
            <a:endParaRPr lang="en-US" dirty="0"/>
          </a:p>
          <a:p>
            <a:r>
              <a:rPr lang="en-US" dirty="0"/>
              <a:t> </a:t>
            </a:r>
          </a:p>
        </p:txBody>
      </p:sp>
    </p:spTree>
    <p:extLst>
      <p:ext uri="{BB962C8B-B14F-4D97-AF65-F5344CB8AC3E}">
        <p14:creationId xmlns:p14="http://schemas.microsoft.com/office/powerpoint/2010/main" val="3054988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3" descr="d:\powerpoint\figures\chapter04\0444.jpg">
            <a:extLst>
              <a:ext uri="{FF2B5EF4-FFF2-40B4-BE49-F238E27FC236}">
                <a16:creationId xmlns:a16="http://schemas.microsoft.com/office/drawing/2014/main" id="{3C9385F3-9184-FA48-9682-B3771FE6F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114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266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descr="d:\powerpoint\figures\chapter04\0430.jpg">
            <a:extLst>
              <a:ext uri="{FF2B5EF4-FFF2-40B4-BE49-F238E27FC236}">
                <a16:creationId xmlns:a16="http://schemas.microsoft.com/office/drawing/2014/main" id="{B9E89D46-53B4-B042-88AB-22F67E58B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10600"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FFDB13D-85B0-1F4D-8BF2-73CDF32109FE}"/>
              </a:ext>
            </a:extLst>
          </p:cNvPr>
          <p:cNvSpPr txBox="1"/>
          <p:nvPr/>
        </p:nvSpPr>
        <p:spPr>
          <a:xfrm>
            <a:off x="1219200" y="3904343"/>
            <a:ext cx="6894285" cy="1938992"/>
          </a:xfrm>
          <a:prstGeom prst="rect">
            <a:avLst/>
          </a:prstGeom>
          <a:noFill/>
        </p:spPr>
        <p:txBody>
          <a:bodyPr wrap="square" rtlCol="0">
            <a:spAutoFit/>
          </a:bodyPr>
          <a:lstStyle/>
          <a:p>
            <a:r>
              <a:rPr lang="en-US" sz="2400" dirty="0"/>
              <a:t>Transcription, the first step in gene expression, requires many proteins (including RNA polymerase) bind directly to the DNA.  These proteins cannot do this if the DNA is entirely composed of nucleosomes or stacks of nucleosomes. </a:t>
            </a:r>
          </a:p>
        </p:txBody>
      </p:sp>
    </p:spTree>
    <p:extLst>
      <p:ext uri="{BB962C8B-B14F-4D97-AF65-F5344CB8AC3E}">
        <p14:creationId xmlns:p14="http://schemas.microsoft.com/office/powerpoint/2010/main" val="3299900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215F-6332-9345-B9C5-530152C603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503AB2-0462-394F-8D8F-BEF8AC9C389D}"/>
              </a:ext>
            </a:extLst>
          </p:cNvPr>
          <p:cNvSpPr>
            <a:spLocks noGrp="1"/>
          </p:cNvSpPr>
          <p:nvPr>
            <p:ph idx="1"/>
          </p:nvPr>
        </p:nvSpPr>
        <p:spPr/>
        <p:txBody>
          <a:bodyPr/>
          <a:lstStyle/>
          <a:p>
            <a:r>
              <a:rPr lang="en-US" dirty="0"/>
              <a:t>A major field of molecular genetics focuses on how histone and DNA modifications affect chromatin assembly and “remodeling” and ultimately gene expression. </a:t>
            </a:r>
          </a:p>
          <a:p>
            <a:endParaRPr lang="en-US" dirty="0"/>
          </a:p>
          <a:p>
            <a:r>
              <a:rPr lang="en-US" dirty="0"/>
              <a:t>This is a major aspect of </a:t>
            </a:r>
            <a:r>
              <a:rPr lang="en-US" b="1" i="1" dirty="0"/>
              <a:t>epigenetics.  </a:t>
            </a:r>
            <a:r>
              <a:rPr lang="en-US" dirty="0"/>
              <a:t>Factors that change gene expression, but which have nothing to do with DNA sequence. </a:t>
            </a:r>
            <a:endParaRPr lang="en-US" b="1" i="1" dirty="0"/>
          </a:p>
        </p:txBody>
      </p:sp>
    </p:spTree>
    <p:extLst>
      <p:ext uri="{BB962C8B-B14F-4D97-AF65-F5344CB8AC3E}">
        <p14:creationId xmlns:p14="http://schemas.microsoft.com/office/powerpoint/2010/main" val="379677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3" descr="d:\powerpoint\figures\chapter04\0435_2.jpg">
            <a:extLst>
              <a:ext uri="{FF2B5EF4-FFF2-40B4-BE49-F238E27FC236}">
                <a16:creationId xmlns:a16="http://schemas.microsoft.com/office/drawing/2014/main" id="{0B5D4231-DB42-F64E-AD0C-ABE1E8F20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758348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726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EB77-F3FF-6444-9237-63782B5ACD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D45B92-8544-BF4B-9BB1-7DB35B4C9494}"/>
              </a:ext>
            </a:extLst>
          </p:cNvPr>
          <p:cNvSpPr>
            <a:spLocks noGrp="1"/>
          </p:cNvSpPr>
          <p:nvPr>
            <p:ph idx="1"/>
          </p:nvPr>
        </p:nvSpPr>
        <p:spPr/>
        <p:txBody>
          <a:bodyPr>
            <a:normAutofit fontScale="92500"/>
          </a:bodyPr>
          <a:lstStyle/>
          <a:p>
            <a:r>
              <a:rPr lang="en-US" dirty="0"/>
              <a:t>Certain regions of our chromosomes are always very tightly compacted/condensed and rarely, if ever, “remodeled”.  Not surprising, these areas have few actively transcribed genes.</a:t>
            </a:r>
          </a:p>
          <a:p>
            <a:endParaRPr lang="en-US" dirty="0"/>
          </a:p>
          <a:p>
            <a:r>
              <a:rPr lang="en-US" dirty="0"/>
              <a:t>These areas are known as </a:t>
            </a:r>
            <a:r>
              <a:rPr lang="en-US" b="1" i="1" dirty="0"/>
              <a:t>heterochromatin.</a:t>
            </a:r>
          </a:p>
          <a:p>
            <a:pPr marL="0" indent="0">
              <a:buNone/>
            </a:pPr>
            <a:r>
              <a:rPr lang="en-US" dirty="0"/>
              <a:t>(Chromatin that is not permanently compacted and capable of being remodeled and having active genes is called </a:t>
            </a:r>
            <a:r>
              <a:rPr lang="en-US" b="1" i="1" dirty="0"/>
              <a:t>euchromatin</a:t>
            </a:r>
            <a:r>
              <a:rPr lang="en-US" dirty="0"/>
              <a:t>).</a:t>
            </a:r>
          </a:p>
        </p:txBody>
      </p:sp>
    </p:spTree>
    <p:extLst>
      <p:ext uri="{BB962C8B-B14F-4D97-AF65-F5344CB8AC3E}">
        <p14:creationId xmlns:p14="http://schemas.microsoft.com/office/powerpoint/2010/main" val="3215245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2744-DB7B-4346-B69E-A21A4D060F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6891C3-1BCC-6547-9093-B5D27DEFE953}"/>
              </a:ext>
            </a:extLst>
          </p:cNvPr>
          <p:cNvSpPr>
            <a:spLocks noGrp="1"/>
          </p:cNvSpPr>
          <p:nvPr>
            <p:ph idx="1"/>
          </p:nvPr>
        </p:nvSpPr>
        <p:spPr/>
        <p:txBody>
          <a:bodyPr>
            <a:normAutofit lnSpcReduction="10000"/>
          </a:bodyPr>
          <a:lstStyle/>
          <a:p>
            <a:r>
              <a:rPr lang="en-US" dirty="0"/>
              <a:t>Centromeres and telomeres are largely heterochromatin.  There are really no active genes near centromeres or telomeres. </a:t>
            </a:r>
          </a:p>
          <a:p>
            <a:endParaRPr lang="en-US" dirty="0"/>
          </a:p>
          <a:p>
            <a:endParaRPr lang="en-US" dirty="0"/>
          </a:p>
          <a:p>
            <a:r>
              <a:rPr lang="en-US" dirty="0"/>
              <a:t>We can see experimentally that the same gene, in 2 different locations on a chromosome, has different potential for transcription. </a:t>
            </a:r>
          </a:p>
        </p:txBody>
      </p:sp>
    </p:spTree>
    <p:extLst>
      <p:ext uri="{BB962C8B-B14F-4D97-AF65-F5344CB8AC3E}">
        <p14:creationId xmlns:p14="http://schemas.microsoft.com/office/powerpoint/2010/main" val="4000659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3" descr="d:\powerpoint\figures\chapter04\0445.jpg">
            <a:extLst>
              <a:ext uri="{FF2B5EF4-FFF2-40B4-BE49-F238E27FC236}">
                <a16:creationId xmlns:a16="http://schemas.microsoft.com/office/drawing/2014/main" id="{CA8831D9-0F2E-5341-BB1A-471A14321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4670425"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334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3" descr="d:\powerpoint\figures\chapter04\0447_1.jpg">
            <a:extLst>
              <a:ext uri="{FF2B5EF4-FFF2-40B4-BE49-F238E27FC236}">
                <a16:creationId xmlns:a16="http://schemas.microsoft.com/office/drawing/2014/main" id="{59425B78-30B6-754B-9D0A-F8FD5A5C7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5410200"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E185BD98-E0BD-6842-8C9F-1C59271359FC}"/>
              </a:ext>
            </a:extLst>
          </p:cNvPr>
          <p:cNvSpPr txBox="1"/>
          <p:nvPr/>
        </p:nvSpPr>
        <p:spPr>
          <a:xfrm>
            <a:off x="1320800" y="4659086"/>
            <a:ext cx="6633029" cy="923330"/>
          </a:xfrm>
          <a:prstGeom prst="rect">
            <a:avLst/>
          </a:prstGeom>
          <a:noFill/>
        </p:spPr>
        <p:txBody>
          <a:bodyPr wrap="square" rtlCol="0">
            <a:spAutoFit/>
          </a:bodyPr>
          <a:lstStyle/>
          <a:p>
            <a:r>
              <a:rPr lang="en-US" dirty="0"/>
              <a:t>Specific proteins play a role in maintaining heterochromatin---for example, Sir proteins block chromatin loosening modifications of histone tails.  Keep telomeres tightly coiled/condensed. </a:t>
            </a:r>
          </a:p>
        </p:txBody>
      </p:sp>
    </p:spTree>
    <p:extLst>
      <p:ext uri="{BB962C8B-B14F-4D97-AF65-F5344CB8AC3E}">
        <p14:creationId xmlns:p14="http://schemas.microsoft.com/office/powerpoint/2010/main" val="419575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endParaRPr lang="en-US">
              <a:latin typeface="Calibri" charset="0"/>
              <a:ea typeface="MS PGothic" charset="0"/>
            </a:endParaRPr>
          </a:p>
        </p:txBody>
      </p:sp>
      <p:sp>
        <p:nvSpPr>
          <p:cNvPr id="3" name="Content Placeholder 2"/>
          <p:cNvSpPr>
            <a:spLocks noGrp="1"/>
          </p:cNvSpPr>
          <p:nvPr>
            <p:ph idx="1"/>
          </p:nvPr>
        </p:nvSpPr>
        <p:spPr/>
        <p:txBody>
          <a:bodyPr/>
          <a:lstStyle/>
          <a:p>
            <a:pPr>
              <a:defRPr/>
            </a:pPr>
            <a:r>
              <a:rPr lang="en-US" dirty="0"/>
              <a:t>Some chromosomes are entirely or nearly entirely heterochromatic.</a:t>
            </a:r>
          </a:p>
          <a:p>
            <a:pPr lvl="1">
              <a:defRPr/>
            </a:pPr>
            <a:r>
              <a:rPr lang="en-US" dirty="0"/>
              <a:t>Y chromosome in male mammals (contains very few actively transcribed genes)</a:t>
            </a:r>
          </a:p>
          <a:p>
            <a:pPr lvl="1">
              <a:defRPr/>
            </a:pPr>
            <a:endParaRPr lang="en-US" dirty="0"/>
          </a:p>
          <a:p>
            <a:pPr lvl="1">
              <a:defRPr/>
            </a:pPr>
            <a:r>
              <a:rPr lang="en-US" dirty="0"/>
              <a:t>One X-chromosome in each cell of female mammals ---permanently inactivated to provide gene dosage compensation.   Called a </a:t>
            </a:r>
            <a:r>
              <a:rPr lang="en-US" b="1" i="1" dirty="0"/>
              <a:t>Barr body</a:t>
            </a:r>
            <a:r>
              <a:rPr lang="en-US" dirty="0"/>
              <a:t>.</a:t>
            </a:r>
          </a:p>
          <a:p>
            <a:pPr marL="457200" lvl="1" indent="0">
              <a:buFont typeface="Arial" charset="0"/>
              <a:buNone/>
              <a:defRPr/>
            </a:pPr>
            <a:r>
              <a:rPr lang="en-US" dirty="0"/>
              <a:t>(chapter 7) </a:t>
            </a:r>
          </a:p>
        </p:txBody>
      </p:sp>
    </p:spTree>
    <p:extLst>
      <p:ext uri="{BB962C8B-B14F-4D97-AF65-F5344CB8AC3E}">
        <p14:creationId xmlns:p14="http://schemas.microsoft.com/office/powerpoint/2010/main" val="281142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DB5D-D49B-0B49-9F47-7A0935ACB3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E5F31D-1649-EC41-95DB-C5FA8848E7F1}"/>
              </a:ext>
            </a:extLst>
          </p:cNvPr>
          <p:cNvSpPr>
            <a:spLocks noGrp="1"/>
          </p:cNvSpPr>
          <p:nvPr>
            <p:ph idx="1"/>
          </p:nvPr>
        </p:nvSpPr>
        <p:spPr/>
        <p:txBody>
          <a:bodyPr/>
          <a:lstStyle/>
          <a:p>
            <a:r>
              <a:rPr lang="en-US" b="1" u="sng" dirty="0"/>
              <a:t>DNA topology-</a:t>
            </a:r>
            <a:r>
              <a:rPr lang="en-US" dirty="0"/>
              <a:t>--What does this refer to? </a:t>
            </a:r>
          </a:p>
          <a:p>
            <a:pPr lvl="1"/>
            <a:r>
              <a:rPr lang="en-US" dirty="0"/>
              <a:t>In addition to a DNA molecule’s</a:t>
            </a:r>
            <a:r>
              <a:rPr lang="en-US" b="1" dirty="0"/>
              <a:t> TWIST</a:t>
            </a:r>
            <a:r>
              <a:rPr lang="en-US" dirty="0"/>
              <a:t>, the entire double helix become intertwined with itself forming supercoils.  We describe these added turns of the DNA molecule as </a:t>
            </a:r>
            <a:r>
              <a:rPr lang="en-US" b="1" dirty="0"/>
              <a:t>WRITHE</a:t>
            </a:r>
            <a:r>
              <a:rPr lang="en-US" dirty="0"/>
              <a:t>---and the turns of the whole helix as </a:t>
            </a:r>
            <a:r>
              <a:rPr lang="en-US" b="1" dirty="0"/>
              <a:t>supercoils</a:t>
            </a:r>
            <a:r>
              <a:rPr lang="en-US" dirty="0"/>
              <a:t>. </a:t>
            </a:r>
          </a:p>
          <a:p>
            <a:pPr lvl="1"/>
            <a:endParaRPr lang="en-US" dirty="0"/>
          </a:p>
          <a:p>
            <a:pPr lvl="1"/>
            <a:endParaRPr lang="en-US" dirty="0"/>
          </a:p>
        </p:txBody>
      </p:sp>
    </p:spTree>
    <p:extLst>
      <p:ext uri="{BB962C8B-B14F-4D97-AF65-F5344CB8AC3E}">
        <p14:creationId xmlns:p14="http://schemas.microsoft.com/office/powerpoint/2010/main" val="3989466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endParaRPr lang="en-US">
              <a:latin typeface="Calibri" charset="0"/>
              <a:ea typeface="MS PGothic" charset="0"/>
            </a:endParaRPr>
          </a:p>
        </p:txBody>
      </p:sp>
      <p:sp>
        <p:nvSpPr>
          <p:cNvPr id="3" name="Content Placeholder 2"/>
          <p:cNvSpPr>
            <a:spLocks noGrp="1"/>
          </p:cNvSpPr>
          <p:nvPr>
            <p:ph idx="1"/>
          </p:nvPr>
        </p:nvSpPr>
        <p:spPr/>
        <p:txBody>
          <a:bodyPr/>
          <a:lstStyle/>
          <a:p>
            <a:pPr>
              <a:defRPr/>
            </a:pPr>
            <a:r>
              <a:rPr lang="en-US" dirty="0"/>
              <a:t>These 2 general types of DNA were first recognized when chromosomes were stained with a compound called </a:t>
            </a:r>
            <a:r>
              <a:rPr lang="en-US" b="1" i="1" dirty="0" err="1"/>
              <a:t>Giemsa</a:t>
            </a:r>
            <a:r>
              <a:rPr lang="en-US" b="1" i="1" dirty="0"/>
              <a:t>.</a:t>
            </a:r>
          </a:p>
          <a:p>
            <a:pPr>
              <a:defRPr/>
            </a:pPr>
            <a:endParaRPr lang="en-US" b="1" i="1" dirty="0"/>
          </a:p>
          <a:p>
            <a:pPr marL="0" indent="0">
              <a:buFont typeface="Arial" charset="0"/>
              <a:buNone/>
              <a:defRPr/>
            </a:pPr>
            <a:r>
              <a:rPr lang="en-US" dirty="0"/>
              <a:t>Until the 1970s techniques to stain chromosomes allowed one to see chromosomes, but showed more or less uniform staining of each chromosome in a cell</a:t>
            </a:r>
          </a:p>
        </p:txBody>
      </p:sp>
    </p:spTree>
    <p:extLst>
      <p:ext uri="{BB962C8B-B14F-4D97-AF65-F5344CB8AC3E}">
        <p14:creationId xmlns:p14="http://schemas.microsoft.com/office/powerpoint/2010/main" val="1900885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endParaRPr lang="en-US">
              <a:latin typeface="Calibri" charset="0"/>
              <a:ea typeface="MS PGothic" charset="0"/>
            </a:endParaRPr>
          </a:p>
        </p:txBody>
      </p:sp>
      <p:sp>
        <p:nvSpPr>
          <p:cNvPr id="45058" name="Content Placeholder 2"/>
          <p:cNvSpPr>
            <a:spLocks noGrp="1"/>
          </p:cNvSpPr>
          <p:nvPr>
            <p:ph idx="1"/>
          </p:nvPr>
        </p:nvSpPr>
        <p:spPr/>
        <p:txBody>
          <a:bodyPr/>
          <a:lstStyle/>
          <a:p>
            <a:r>
              <a:rPr lang="en-US">
                <a:latin typeface="Calibri" charset="0"/>
                <a:ea typeface="MS PGothic" charset="0"/>
              </a:rPr>
              <a:t>Methods were developed to treat the chromosomes with chemicals and or heat to allow differential uptake of giemsa stain.</a:t>
            </a:r>
          </a:p>
          <a:p>
            <a:endParaRPr lang="en-US">
              <a:latin typeface="Calibri" charset="0"/>
              <a:ea typeface="MS PGothic" charset="0"/>
            </a:endParaRPr>
          </a:p>
          <a:p>
            <a:r>
              <a:rPr lang="en-US">
                <a:latin typeface="Calibri" charset="0"/>
                <a:ea typeface="MS PGothic" charset="0"/>
              </a:rPr>
              <a:t>These methods provided visible bands/stripes along the length of chromosomes, allowing identification of individual chromosomes.</a:t>
            </a:r>
          </a:p>
        </p:txBody>
      </p:sp>
    </p:spTree>
    <p:extLst>
      <p:ext uri="{BB962C8B-B14F-4D97-AF65-F5344CB8AC3E}">
        <p14:creationId xmlns:p14="http://schemas.microsoft.com/office/powerpoint/2010/main" val="73144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endParaRPr lang="en-US">
              <a:latin typeface="Calibri" charset="0"/>
              <a:ea typeface="MS PGothic" charset="0"/>
            </a:endParaRPr>
          </a:p>
        </p:txBody>
      </p:sp>
      <p:sp>
        <p:nvSpPr>
          <p:cNvPr id="46082" name="Content Placeholder 2"/>
          <p:cNvSpPr>
            <a:spLocks noGrp="1"/>
          </p:cNvSpPr>
          <p:nvPr>
            <p:ph idx="1"/>
          </p:nvPr>
        </p:nvSpPr>
        <p:spPr/>
        <p:txBody>
          <a:bodyPr/>
          <a:lstStyle/>
          <a:p>
            <a:r>
              <a:rPr lang="en-US">
                <a:latin typeface="Calibri" charset="0"/>
                <a:ea typeface="MS PGothic" charset="0"/>
              </a:rPr>
              <a:t>Figures 12-11, 12, 13</a:t>
            </a:r>
          </a:p>
          <a:p>
            <a:endParaRPr lang="en-US">
              <a:latin typeface="Calibri" charset="0"/>
              <a:ea typeface="MS PGothic" charset="0"/>
            </a:endParaRPr>
          </a:p>
          <a:p>
            <a:endParaRPr lang="en-US">
              <a:latin typeface="Calibri" charset="0"/>
              <a:ea typeface="MS PGothic" charset="0"/>
            </a:endParaRPr>
          </a:p>
          <a:p>
            <a:r>
              <a:rPr lang="en-US">
                <a:latin typeface="Calibri" charset="0"/>
                <a:ea typeface="MS PGothic" charset="0"/>
              </a:rPr>
              <a:t>Variations of staining methods (look these up)</a:t>
            </a:r>
          </a:p>
          <a:p>
            <a:pPr lvl="1"/>
            <a:r>
              <a:rPr lang="en-US">
                <a:latin typeface="Calibri" charset="0"/>
                <a:ea typeface="MS PGothic" charset="0"/>
              </a:rPr>
              <a:t>C-banding</a:t>
            </a:r>
          </a:p>
          <a:p>
            <a:pPr lvl="1"/>
            <a:r>
              <a:rPr lang="en-US">
                <a:latin typeface="Calibri" charset="0"/>
                <a:ea typeface="MS PGothic" charset="0"/>
              </a:rPr>
              <a:t>G-banding</a:t>
            </a:r>
          </a:p>
          <a:p>
            <a:pPr lvl="1"/>
            <a:r>
              <a:rPr lang="en-US">
                <a:latin typeface="Calibri" charset="0"/>
                <a:ea typeface="MS PGothic" charset="0"/>
              </a:rPr>
              <a:t>R-banding</a:t>
            </a:r>
          </a:p>
          <a:p>
            <a:pPr lvl="1"/>
            <a:r>
              <a:rPr lang="en-US">
                <a:latin typeface="Calibri" charset="0"/>
                <a:ea typeface="MS PGothic" charset="0"/>
              </a:rPr>
              <a:t>Q-banding</a:t>
            </a:r>
          </a:p>
        </p:txBody>
      </p:sp>
    </p:spTree>
    <p:extLst>
      <p:ext uri="{BB962C8B-B14F-4D97-AF65-F5344CB8AC3E}">
        <p14:creationId xmlns:p14="http://schemas.microsoft.com/office/powerpoint/2010/main" val="888541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Calibri" charset="0"/>
                <a:ea typeface="MS PGothic" charset="0"/>
              </a:rPr>
              <a:t>C-banding</a:t>
            </a:r>
          </a:p>
        </p:txBody>
      </p:sp>
      <p:pic>
        <p:nvPicPr>
          <p:cNvPr id="4710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379151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Calibri" charset="0"/>
                <a:ea typeface="MS PGothic" charset="0"/>
              </a:rPr>
              <a:t>G-banding with schematic</a:t>
            </a:r>
          </a:p>
        </p:txBody>
      </p:sp>
      <p:pic>
        <p:nvPicPr>
          <p:cNvPr id="4813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873125" y="1600200"/>
            <a:ext cx="10440988" cy="5257800"/>
          </a:xfrm>
        </p:spPr>
      </p:pic>
      <p:sp>
        <p:nvSpPr>
          <p:cNvPr id="48131" name="TextBox 4"/>
          <p:cNvSpPr txBox="1">
            <a:spLocks noChangeArrowheads="1"/>
          </p:cNvSpPr>
          <p:nvPr/>
        </p:nvSpPr>
        <p:spPr bwMode="auto">
          <a:xfrm>
            <a:off x="10907713" y="3752850"/>
            <a:ext cx="9667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ajdlfjlf</a:t>
            </a:r>
          </a:p>
        </p:txBody>
      </p:sp>
    </p:spTree>
    <p:extLst>
      <p:ext uri="{BB962C8B-B14F-4D97-AF65-F5344CB8AC3E}">
        <p14:creationId xmlns:p14="http://schemas.microsoft.com/office/powerpoint/2010/main" val="3831799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Calibri" charset="0"/>
                <a:ea typeface="MS PGothic" charset="0"/>
              </a:rPr>
              <a:t>R-banding next to G-banding</a:t>
            </a:r>
          </a:p>
        </p:txBody>
      </p:sp>
      <p:pic>
        <p:nvPicPr>
          <p:cNvPr id="4915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60201" r="-60201"/>
          <a:stretch>
            <a:fillRect/>
          </a:stretch>
        </p:blipFill>
        <p:spPr/>
      </p:pic>
    </p:spTree>
    <p:extLst>
      <p:ext uri="{BB962C8B-B14F-4D97-AF65-F5344CB8AC3E}">
        <p14:creationId xmlns:p14="http://schemas.microsoft.com/office/powerpoint/2010/main" val="1334008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a:latin typeface="Calibri" charset="0"/>
              <a:ea typeface="MS PGothic" charset="0"/>
            </a:endParaRPr>
          </a:p>
        </p:txBody>
      </p:sp>
      <p:sp>
        <p:nvSpPr>
          <p:cNvPr id="51202" name="Content Placeholder 2"/>
          <p:cNvSpPr>
            <a:spLocks noGrp="1"/>
          </p:cNvSpPr>
          <p:nvPr>
            <p:ph idx="1"/>
          </p:nvPr>
        </p:nvSpPr>
        <p:spPr/>
        <p:txBody>
          <a:bodyPr/>
          <a:lstStyle/>
          <a:p>
            <a:r>
              <a:rPr lang="en-US">
                <a:latin typeface="Calibri" charset="0"/>
                <a:ea typeface="MS PGothic" charset="0"/>
              </a:rPr>
              <a:t>In all banding techniques, where bands appear, there are differences in packing of the DNA.</a:t>
            </a:r>
          </a:p>
          <a:p>
            <a:endParaRPr lang="en-US">
              <a:latin typeface="Calibri" charset="0"/>
              <a:ea typeface="MS PGothic" charset="0"/>
            </a:endParaRPr>
          </a:p>
          <a:p>
            <a:r>
              <a:rPr lang="en-US">
                <a:latin typeface="Calibri" charset="0"/>
                <a:ea typeface="MS PGothic" charset="0"/>
              </a:rPr>
              <a:t>Now bands are the primary way cytogenetics identify parts of chromosomes.</a:t>
            </a:r>
          </a:p>
        </p:txBody>
      </p:sp>
    </p:spTree>
    <p:extLst>
      <p:ext uri="{BB962C8B-B14F-4D97-AF65-F5344CB8AC3E}">
        <p14:creationId xmlns:p14="http://schemas.microsoft.com/office/powerpoint/2010/main" val="1243420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en-US">
              <a:latin typeface="Calibri" charset="0"/>
              <a:ea typeface="MS PGothic" charset="0"/>
            </a:endParaRPr>
          </a:p>
        </p:txBody>
      </p:sp>
      <p:pic>
        <p:nvPicPr>
          <p:cNvPr id="5222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2587826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endParaRPr lang="en-US">
              <a:latin typeface="Calibri" charset="0"/>
              <a:ea typeface="MS PGothic" charset="0"/>
            </a:endParaRPr>
          </a:p>
        </p:txBody>
      </p:sp>
      <p:pic>
        <p:nvPicPr>
          <p:cNvPr id="5325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67548" r="-67548"/>
          <a:stretch>
            <a:fillRect/>
          </a:stretch>
        </p:blipFill>
        <p:spPr/>
      </p:pic>
    </p:spTree>
    <p:extLst>
      <p:ext uri="{BB962C8B-B14F-4D97-AF65-F5344CB8AC3E}">
        <p14:creationId xmlns:p14="http://schemas.microsoft.com/office/powerpoint/2010/main" val="208142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defRPr/>
            </a:pPr>
            <a:r>
              <a:rPr lang="en-US" sz="1200" b="1">
                <a:solidFill>
                  <a:srgbClr val="D53D21"/>
                </a:solidFill>
                <a:latin typeface="Arial" charset="0"/>
              </a:rPr>
              <a:t>Figure 12.4</a:t>
            </a:r>
          </a:p>
        </p:txBody>
      </p:sp>
      <p:pic>
        <p:nvPicPr>
          <p:cNvPr id="55298" name="Picture 7" descr="12_04Figure-L.jpg                                              000B25E2ServDisk_03                    BC177178:"/>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2673350" y="230188"/>
            <a:ext cx="3797300" cy="609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0593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C546-0536-1644-82A8-3A820992C9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886DEA-3EF7-E144-B01C-2DCA20B45EF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30AE61D-638D-5C4E-B63D-B080E9A46B6C}"/>
              </a:ext>
            </a:extLst>
          </p:cNvPr>
          <p:cNvPicPr>
            <a:picLocks noChangeAspect="1"/>
          </p:cNvPicPr>
          <p:nvPr/>
        </p:nvPicPr>
        <p:blipFill>
          <a:blip r:embed="rId2"/>
          <a:stretch>
            <a:fillRect/>
          </a:stretch>
        </p:blipFill>
        <p:spPr>
          <a:xfrm>
            <a:off x="740228" y="1600200"/>
            <a:ext cx="8142514" cy="3275033"/>
          </a:xfrm>
          <a:prstGeom prst="rect">
            <a:avLst/>
          </a:prstGeom>
        </p:spPr>
      </p:pic>
    </p:spTree>
    <p:extLst>
      <p:ext uri="{BB962C8B-B14F-4D97-AF65-F5344CB8AC3E}">
        <p14:creationId xmlns:p14="http://schemas.microsoft.com/office/powerpoint/2010/main" val="4271545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D4F9-B7E4-674A-831F-E274CCF45B74}"/>
              </a:ext>
            </a:extLst>
          </p:cNvPr>
          <p:cNvSpPr>
            <a:spLocks noGrp="1"/>
          </p:cNvSpPr>
          <p:nvPr>
            <p:ph type="title"/>
          </p:nvPr>
        </p:nvSpPr>
        <p:spPr/>
        <p:txBody>
          <a:bodyPr>
            <a:normAutofit/>
          </a:bodyPr>
          <a:lstStyle/>
          <a:p>
            <a:r>
              <a:rPr lang="en-US" dirty="0"/>
              <a:t>Who cares? ;)</a:t>
            </a:r>
          </a:p>
        </p:txBody>
      </p:sp>
      <p:sp>
        <p:nvSpPr>
          <p:cNvPr id="3" name="Content Placeholder 2">
            <a:extLst>
              <a:ext uri="{FF2B5EF4-FFF2-40B4-BE49-F238E27FC236}">
                <a16:creationId xmlns:a16="http://schemas.microsoft.com/office/drawing/2014/main" id="{CC3F13F3-EDFB-144C-8E6E-5296C2282596}"/>
              </a:ext>
            </a:extLst>
          </p:cNvPr>
          <p:cNvSpPr>
            <a:spLocks noGrp="1"/>
          </p:cNvSpPr>
          <p:nvPr>
            <p:ph idx="1"/>
          </p:nvPr>
        </p:nvSpPr>
        <p:spPr>
          <a:xfrm>
            <a:off x="457200" y="1600200"/>
            <a:ext cx="8229600" cy="4800600"/>
          </a:xfrm>
        </p:spPr>
        <p:txBody>
          <a:bodyPr>
            <a:normAutofit/>
          </a:bodyPr>
          <a:lstStyle/>
          <a:p>
            <a:r>
              <a:rPr lang="en-US" dirty="0">
                <a:sym typeface="Wingdings" pitchFamily="2" charset="2"/>
              </a:rPr>
              <a:t>We took advantage of differences in supercoiling in the larger E. coli chromosome and the smaller </a:t>
            </a:r>
            <a:r>
              <a:rPr lang="en-US" dirty="0" err="1">
                <a:sym typeface="Wingdings" pitchFamily="2" charset="2"/>
              </a:rPr>
              <a:t>pGLO</a:t>
            </a:r>
            <a:r>
              <a:rPr lang="en-US" dirty="0">
                <a:sym typeface="Wingdings" pitchFamily="2" charset="2"/>
              </a:rPr>
              <a:t> plasmid to separate the two, and recover the plasmid</a:t>
            </a:r>
          </a:p>
          <a:p>
            <a:r>
              <a:rPr lang="en-US" dirty="0">
                <a:sym typeface="Wingdings" pitchFamily="2" charset="2"/>
              </a:rPr>
              <a:t>The stress imposed on DNA molecules through twist and writhe actually create potential energy and help open the helix for mechanisms like transcription and translation. </a:t>
            </a:r>
            <a:endParaRPr lang="en-US" dirty="0"/>
          </a:p>
        </p:txBody>
      </p:sp>
    </p:spTree>
    <p:extLst>
      <p:ext uri="{BB962C8B-B14F-4D97-AF65-F5344CB8AC3E}">
        <p14:creationId xmlns:p14="http://schemas.microsoft.com/office/powerpoint/2010/main" val="3028327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74DA-7AD3-5243-967E-1B5314533B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48FDCE-B120-F843-82BB-80AD450071E0}"/>
              </a:ext>
            </a:extLst>
          </p:cNvPr>
          <p:cNvSpPr>
            <a:spLocks noGrp="1"/>
          </p:cNvSpPr>
          <p:nvPr>
            <p:ph idx="1"/>
          </p:nvPr>
        </p:nvSpPr>
        <p:spPr>
          <a:xfrm>
            <a:off x="333829" y="1600200"/>
            <a:ext cx="8352971" cy="4931229"/>
          </a:xfrm>
        </p:spPr>
        <p:txBody>
          <a:bodyPr>
            <a:normAutofit/>
          </a:bodyPr>
          <a:lstStyle/>
          <a:p>
            <a:r>
              <a:rPr lang="en-US" dirty="0"/>
              <a:t>DNA molecules are constantly experiencing changes in twist due to transcription and replication (when the strands separate)</a:t>
            </a:r>
          </a:p>
          <a:p>
            <a:r>
              <a:rPr lang="en-US" dirty="0" err="1"/>
              <a:t>Topoismerases</a:t>
            </a:r>
            <a:r>
              <a:rPr lang="en-US" dirty="0"/>
              <a:t> were discovered to facilitate and relieve stress in DNA molecules.</a:t>
            </a:r>
          </a:p>
          <a:p>
            <a:r>
              <a:rPr lang="en-US" dirty="0"/>
              <a:t>Without the proper activity of </a:t>
            </a:r>
            <a:r>
              <a:rPr lang="en-US" dirty="0" err="1"/>
              <a:t>topoisimerases</a:t>
            </a:r>
            <a:r>
              <a:rPr lang="en-US" dirty="0"/>
              <a:t>, cellular DNA breaks and cells die.</a:t>
            </a:r>
          </a:p>
          <a:p>
            <a:r>
              <a:rPr lang="en-US" dirty="0"/>
              <a:t>Cancer killing drugs have been developed based on this phenomenon!</a:t>
            </a:r>
          </a:p>
        </p:txBody>
      </p:sp>
    </p:spTree>
    <p:extLst>
      <p:ext uri="{BB962C8B-B14F-4D97-AF65-F5344CB8AC3E}">
        <p14:creationId xmlns:p14="http://schemas.microsoft.com/office/powerpoint/2010/main" val="2267647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57E1-09B7-E147-ACA1-265D5E0E66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0CF0FD-438E-0B42-9366-807337A6900F}"/>
              </a:ext>
            </a:extLst>
          </p:cNvPr>
          <p:cNvSpPr>
            <a:spLocks noGrp="1"/>
          </p:cNvSpPr>
          <p:nvPr>
            <p:ph idx="1"/>
          </p:nvPr>
        </p:nvSpPr>
        <p:spPr>
          <a:xfrm>
            <a:off x="457200" y="1600200"/>
            <a:ext cx="8229600" cy="4800600"/>
          </a:xfrm>
        </p:spPr>
        <p:txBody>
          <a:bodyPr>
            <a:normAutofit/>
          </a:bodyPr>
          <a:lstStyle/>
          <a:p>
            <a:r>
              <a:rPr lang="en-US" dirty="0"/>
              <a:t>The new video linked to the website is excellent!</a:t>
            </a:r>
          </a:p>
          <a:p>
            <a:pPr lvl="1"/>
            <a:r>
              <a:rPr lang="en-US" dirty="0"/>
              <a:t>Listen and process the information that further explains </a:t>
            </a:r>
            <a:r>
              <a:rPr lang="en-US" u="sng" dirty="0"/>
              <a:t>what I have said</a:t>
            </a:r>
            <a:r>
              <a:rPr lang="en-US" dirty="0"/>
              <a:t>.  You need not worry about left or right helices, or positive and negative supercoils!  </a:t>
            </a:r>
          </a:p>
          <a:p>
            <a:pPr lvl="1"/>
            <a:r>
              <a:rPr lang="en-US" dirty="0"/>
              <a:t>Keep in mind eukaryotic chromosomes are linear, but have many anchor points which give them similar properties to circular DNA.</a:t>
            </a:r>
          </a:p>
          <a:p>
            <a:pPr lvl="1"/>
            <a:r>
              <a:rPr lang="en-US" dirty="0"/>
              <a:t>Any math questions will be simple! </a:t>
            </a:r>
          </a:p>
        </p:txBody>
      </p:sp>
    </p:spTree>
    <p:extLst>
      <p:ext uri="{BB962C8B-B14F-4D97-AF65-F5344CB8AC3E}">
        <p14:creationId xmlns:p14="http://schemas.microsoft.com/office/powerpoint/2010/main" val="4292492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1089</Words>
  <Application>Microsoft Macintosh PowerPoint</Application>
  <PresentationFormat>On-screen Show (4:3)</PresentationFormat>
  <Paragraphs>120</Paragraphs>
  <Slides>48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MS PGothic</vt:lpstr>
      <vt:lpstr>-webkit-standard</vt:lpstr>
      <vt:lpstr>Arial</vt:lpstr>
      <vt:lpstr>Calibri</vt:lpstr>
      <vt:lpstr>Times New Roman</vt:lpstr>
      <vt:lpstr>Wingdings</vt:lpstr>
      <vt:lpstr>Office Theme</vt:lpstr>
      <vt:lpstr>Molecular Biology Biol 480</vt:lpstr>
      <vt:lpstr>Announcements/Assignments </vt:lpstr>
      <vt:lpstr>Where were we…</vt:lpstr>
      <vt:lpstr>PowerPoint Presentation</vt:lpstr>
      <vt:lpstr>PowerPoint Presentation</vt:lpstr>
      <vt:lpstr>PowerPoint Presentation</vt:lpstr>
      <vt:lpstr>Who cares? ;)</vt:lpstr>
      <vt:lpstr>PowerPoint Presentation</vt:lpstr>
      <vt:lpstr>PowerPoint Presentation</vt:lpstr>
      <vt:lpstr>Eukaryotic chromosomes</vt:lpstr>
      <vt:lpstr>Dynamic structure—DNA organization Chapter 12 in your text</vt:lpstr>
      <vt:lpstr>Nucleosomes</vt:lpstr>
      <vt:lpstr>PowerPoint Presentation</vt:lpstr>
      <vt:lpstr>PowerPoint Presentation</vt:lpstr>
      <vt:lpstr>PowerPoint Presentation</vt:lpstr>
      <vt:lpstr>PowerPoint Presentation</vt:lpstr>
      <vt:lpstr>Histones</vt:lpstr>
      <vt:lpstr>Lots of Lysine and arginine (basic/pos chared ) amino acids in the protein</vt:lpstr>
      <vt:lpstr>Amino Acids (1- and 3-letter codes)</vt:lpstr>
      <vt:lpstr>PowerPoint Presentation</vt:lpstr>
      <vt:lpstr>  4 different types of histone proteins are similar in sequence and folded shape. They interact with each other in the core of the nucleosome. </vt:lpstr>
      <vt:lpstr>Then N-terminus of each histone protein remains relatively free from the interacting cluster.  Small regions of the C-terminus also remain free. These are known as histone “tails”</vt:lpstr>
      <vt:lpstr>PowerPoint Presentation</vt:lpstr>
      <vt:lpstr>PowerPoint Presentation</vt:lpstr>
      <vt:lpstr>PowerPoint Presentation</vt:lpstr>
      <vt:lpstr>How does it work? </vt:lpstr>
      <vt:lpstr>Note the “Ks” and “Rs” indicating specific amino acids in histones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C-banding</vt:lpstr>
      <vt:lpstr>G-banding with schematic</vt:lpstr>
      <vt:lpstr>R-banding next to G-banding</vt:lpstr>
      <vt:lpstr>PowerPoint Presentation</vt:lpstr>
      <vt:lpstr>PowerPoint Presentation</vt:lpstr>
      <vt:lpstr>PowerPoint Presentation</vt:lpstr>
    </vt:vector>
  </TitlesOfParts>
  <Manager/>
  <Company>Minot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Microsoft Office User</cp:lastModifiedBy>
  <cp:revision>95</cp:revision>
  <dcterms:created xsi:type="dcterms:W3CDTF">2012-08-22T01:19:49Z</dcterms:created>
  <dcterms:modified xsi:type="dcterms:W3CDTF">2019-01-25T16:47:49Z</dcterms:modified>
  <cp:category/>
</cp:coreProperties>
</file>